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300" r:id="rId4"/>
    <p:sldId id="301" r:id="rId5"/>
    <p:sldId id="302" r:id="rId6"/>
    <p:sldId id="285" r:id="rId7"/>
    <p:sldId id="289" r:id="rId8"/>
    <p:sldId id="290" r:id="rId9"/>
    <p:sldId id="308" r:id="rId10"/>
    <p:sldId id="293" r:id="rId11"/>
    <p:sldId id="286" r:id="rId12"/>
    <p:sldId id="287" r:id="rId13"/>
    <p:sldId id="291" r:id="rId14"/>
    <p:sldId id="292" r:id="rId15"/>
    <p:sldId id="294" r:id="rId16"/>
    <p:sldId id="295" r:id="rId17"/>
    <p:sldId id="288" r:id="rId18"/>
    <p:sldId id="303" r:id="rId19"/>
    <p:sldId id="259" r:id="rId20"/>
    <p:sldId id="262" r:id="rId21"/>
    <p:sldId id="304" r:id="rId22"/>
    <p:sldId id="260" r:id="rId23"/>
    <p:sldId id="261" r:id="rId24"/>
    <p:sldId id="305" r:id="rId25"/>
    <p:sldId id="267" r:id="rId26"/>
    <p:sldId id="271" r:id="rId27"/>
    <p:sldId id="269" r:id="rId28"/>
    <p:sldId id="309" r:id="rId29"/>
    <p:sldId id="258" r:id="rId30"/>
    <p:sldId id="283" r:id="rId31"/>
    <p:sldId id="307" r:id="rId3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66FFCC"/>
    <a:srgbClr val="66FF33"/>
    <a:srgbClr val="00FFFF"/>
    <a:srgbClr val="FF6600"/>
    <a:srgbClr val="FF00FF"/>
    <a:srgbClr val="00FF00"/>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16" autoAdjust="0"/>
    <p:restoredTop sz="94660"/>
  </p:normalViewPr>
  <p:slideViewPr>
    <p:cSldViewPr>
      <p:cViewPr>
        <p:scale>
          <a:sx n="50" d="100"/>
          <a:sy n="50" d="100"/>
        </p:scale>
        <p:origin x="-906" y="3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ru-RU"/>
          </a:p>
        </p:txBody>
      </p:sp>
      <p:sp>
        <p:nvSpPr>
          <p:cNvPr id="5017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ru-RU"/>
          </a:p>
        </p:txBody>
      </p:sp>
      <p:sp>
        <p:nvSpPr>
          <p:cNvPr id="5018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18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5018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ru-RU"/>
          </a:p>
        </p:txBody>
      </p:sp>
      <p:sp>
        <p:nvSpPr>
          <p:cNvPr id="5018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124B583-E326-44A8-9D73-23FC28C06310}" type="slidenum">
              <a:rPr lang="ru-RU"/>
              <a:pPr/>
              <a:t>‹#›</a:t>
            </a:fld>
            <a:endParaRPr lang="ru-RU"/>
          </a:p>
        </p:txBody>
      </p:sp>
    </p:spTree>
    <p:extLst>
      <p:ext uri="{BB962C8B-B14F-4D97-AF65-F5344CB8AC3E}">
        <p14:creationId xmlns:p14="http://schemas.microsoft.com/office/powerpoint/2010/main" val="2162512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F4CB70-6527-4175-BC0E-9C410D48F719}" type="slidenum">
              <a:rPr lang="ru-RU"/>
              <a:pPr/>
              <a:t>3</a:t>
            </a:fld>
            <a:endParaRPr lang="ru-RU"/>
          </a:p>
        </p:txBody>
      </p:sp>
      <p:sp>
        <p:nvSpPr>
          <p:cNvPr id="51202" name="Rectangle 2"/>
          <p:cNvSpPr>
            <a:spLocks noRo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E0D9203-BF1D-4CA5-8320-9EAC5A7C294D}" type="slidenum">
              <a:rPr lang="ru-RU"/>
              <a:pPr/>
              <a:t>‹#›</a:t>
            </a:fld>
            <a:endParaRPr lang="ru-RU"/>
          </a:p>
        </p:txBody>
      </p:sp>
    </p:spTree>
    <p:extLst>
      <p:ext uri="{BB962C8B-B14F-4D97-AF65-F5344CB8AC3E}">
        <p14:creationId xmlns:p14="http://schemas.microsoft.com/office/powerpoint/2010/main" val="3303802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B5A8633-3F85-4ECA-BC5E-44DD32C52689}" type="slidenum">
              <a:rPr lang="ru-RU"/>
              <a:pPr/>
              <a:t>‹#›</a:t>
            </a:fld>
            <a:endParaRPr lang="ru-RU"/>
          </a:p>
        </p:txBody>
      </p:sp>
    </p:spTree>
    <p:extLst>
      <p:ext uri="{BB962C8B-B14F-4D97-AF65-F5344CB8AC3E}">
        <p14:creationId xmlns:p14="http://schemas.microsoft.com/office/powerpoint/2010/main" val="3355816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4BA6883-2CB4-4299-A853-2BD17086EC39}" type="slidenum">
              <a:rPr lang="ru-RU"/>
              <a:pPr/>
              <a:t>‹#›</a:t>
            </a:fld>
            <a:endParaRPr lang="ru-RU"/>
          </a:p>
        </p:txBody>
      </p:sp>
    </p:spTree>
    <p:extLst>
      <p:ext uri="{BB962C8B-B14F-4D97-AF65-F5344CB8AC3E}">
        <p14:creationId xmlns:p14="http://schemas.microsoft.com/office/powerpoint/2010/main" val="2008878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74564BA-6E9B-4043-A3B7-021DB72F114F}" type="slidenum">
              <a:rPr lang="ru-RU"/>
              <a:pPr/>
              <a:t>‹#›</a:t>
            </a:fld>
            <a:endParaRPr lang="ru-RU"/>
          </a:p>
        </p:txBody>
      </p:sp>
    </p:spTree>
    <p:extLst>
      <p:ext uri="{BB962C8B-B14F-4D97-AF65-F5344CB8AC3E}">
        <p14:creationId xmlns:p14="http://schemas.microsoft.com/office/powerpoint/2010/main" val="3228713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038A811-62E1-4EE5-BAD1-6C9EB125D3E4}" type="slidenum">
              <a:rPr lang="ru-RU"/>
              <a:pPr/>
              <a:t>‹#›</a:t>
            </a:fld>
            <a:endParaRPr lang="ru-RU"/>
          </a:p>
        </p:txBody>
      </p:sp>
    </p:spTree>
    <p:extLst>
      <p:ext uri="{BB962C8B-B14F-4D97-AF65-F5344CB8AC3E}">
        <p14:creationId xmlns:p14="http://schemas.microsoft.com/office/powerpoint/2010/main" val="2108985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D899B24-F59A-44D4-9CDD-FE608EC63353}" type="slidenum">
              <a:rPr lang="ru-RU"/>
              <a:pPr/>
              <a:t>‹#›</a:t>
            </a:fld>
            <a:endParaRPr lang="ru-RU"/>
          </a:p>
        </p:txBody>
      </p:sp>
    </p:spTree>
    <p:extLst>
      <p:ext uri="{BB962C8B-B14F-4D97-AF65-F5344CB8AC3E}">
        <p14:creationId xmlns:p14="http://schemas.microsoft.com/office/powerpoint/2010/main" val="316677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14FB7F6C-003D-4A3A-ADA5-C0D8DF32FFF8}" type="slidenum">
              <a:rPr lang="ru-RU"/>
              <a:pPr/>
              <a:t>‹#›</a:t>
            </a:fld>
            <a:endParaRPr lang="ru-RU"/>
          </a:p>
        </p:txBody>
      </p:sp>
    </p:spTree>
    <p:extLst>
      <p:ext uri="{BB962C8B-B14F-4D97-AF65-F5344CB8AC3E}">
        <p14:creationId xmlns:p14="http://schemas.microsoft.com/office/powerpoint/2010/main" val="1055986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440E7A66-6743-43D3-8415-C2A81B9969DC}" type="slidenum">
              <a:rPr lang="ru-RU"/>
              <a:pPr/>
              <a:t>‹#›</a:t>
            </a:fld>
            <a:endParaRPr lang="ru-RU"/>
          </a:p>
        </p:txBody>
      </p:sp>
    </p:spTree>
    <p:extLst>
      <p:ext uri="{BB962C8B-B14F-4D97-AF65-F5344CB8AC3E}">
        <p14:creationId xmlns:p14="http://schemas.microsoft.com/office/powerpoint/2010/main" val="686064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7FA56B1A-509C-4FD7-A758-772C359A0893}" type="slidenum">
              <a:rPr lang="ru-RU"/>
              <a:pPr/>
              <a:t>‹#›</a:t>
            </a:fld>
            <a:endParaRPr lang="ru-RU"/>
          </a:p>
        </p:txBody>
      </p:sp>
    </p:spTree>
    <p:extLst>
      <p:ext uri="{BB962C8B-B14F-4D97-AF65-F5344CB8AC3E}">
        <p14:creationId xmlns:p14="http://schemas.microsoft.com/office/powerpoint/2010/main" val="3053932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30A8A9C-4B2B-471A-B9C2-0A35E9803137}" type="slidenum">
              <a:rPr lang="ru-RU"/>
              <a:pPr/>
              <a:t>‹#›</a:t>
            </a:fld>
            <a:endParaRPr lang="ru-RU"/>
          </a:p>
        </p:txBody>
      </p:sp>
    </p:spTree>
    <p:extLst>
      <p:ext uri="{BB962C8B-B14F-4D97-AF65-F5344CB8AC3E}">
        <p14:creationId xmlns:p14="http://schemas.microsoft.com/office/powerpoint/2010/main" val="3107504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1A86490-DF6B-4701-B14A-EA0749E79BB1}" type="slidenum">
              <a:rPr lang="ru-RU"/>
              <a:pPr/>
              <a:t>‹#›</a:t>
            </a:fld>
            <a:endParaRPr lang="ru-RU"/>
          </a:p>
        </p:txBody>
      </p:sp>
    </p:spTree>
    <p:extLst>
      <p:ext uri="{BB962C8B-B14F-4D97-AF65-F5344CB8AC3E}">
        <p14:creationId xmlns:p14="http://schemas.microsoft.com/office/powerpoint/2010/main" val="1390024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55B8CC64-BF0E-4C00-8976-65DD2BC2183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4.gif"/><Relationship Id="rId4" Type="http://schemas.openxmlformats.org/officeDocument/2006/relationships/image" Target="http://arm-math.rkc-74.ru/images/p52_pb220029.jpg"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http://arm-math.rkc-74.ru/images/p52_pb220029.jpg" TargetMode="External"/><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http://im4-tub.yandex.net/i?id=137503233-05" TargetMode="External"/><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image" Target="http://im8-tub.yandex.net/i?id=125019670-04" TargetMode="External"/><Relationship Id="rId3" Type="http://schemas.openxmlformats.org/officeDocument/2006/relationships/image" Target="http://im0-tub.yandex.net/i?id=37180215-09" TargetMode="External"/><Relationship Id="rId7" Type="http://schemas.openxmlformats.org/officeDocument/2006/relationships/image" Target="../media/image35.jpe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http://im6-tub.yandex.net/i?id=109561889-01" TargetMode="External"/><Relationship Id="rId5" Type="http://schemas.openxmlformats.org/officeDocument/2006/relationships/image" Target="../media/image34.jpe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http://src.ucoz.net/t/521/2.jpg" TargetMode="External"/><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http://burbash.edusite.ru/images/p1_1.jpg"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http://im8-tub.yandex.net/i?id=136414545-0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http://im8-tub.yandex.net/i?id=85232638-07" TargetMode="External"/><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http://im8-tub.yandex.net/i?id=126509621-15" TargetMode="Externa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http://burbash.edusite.ru/images/p1_11.jpg" TargetMode="External"/><Relationship Id="rId2" Type="http://schemas.openxmlformats.org/officeDocument/2006/relationships/image" Target="../media/image2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66CC"/>
        </a:solidFill>
        <a:effectLst/>
      </p:bgPr>
    </p:bg>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3492500" y="4149725"/>
            <a:ext cx="3519488" cy="1824038"/>
          </a:xfrm>
        </p:spPr>
        <p:txBody>
          <a:bodyPr/>
          <a:lstStyle/>
          <a:p>
            <a:pPr>
              <a:lnSpc>
                <a:spcPct val="80000"/>
              </a:lnSpc>
            </a:pPr>
            <a:r>
              <a:rPr lang="ru-RU" sz="2800"/>
              <a:t>Выполнила ученица 8 класса:</a:t>
            </a:r>
          </a:p>
          <a:p>
            <a:pPr>
              <a:lnSpc>
                <a:spcPct val="80000"/>
              </a:lnSpc>
            </a:pPr>
            <a:r>
              <a:rPr lang="ru-RU">
                <a:solidFill>
                  <a:srgbClr val="000066"/>
                </a:solidFill>
              </a:rPr>
              <a:t>Шайхутдинова Илюза</a:t>
            </a:r>
          </a:p>
        </p:txBody>
      </p:sp>
      <p:sp>
        <p:nvSpPr>
          <p:cNvPr id="2054" name="WordArt 6"/>
          <p:cNvSpPr>
            <a:spLocks noChangeArrowheads="1" noChangeShapeType="1" noTextEdit="1"/>
          </p:cNvSpPr>
          <p:nvPr/>
        </p:nvSpPr>
        <p:spPr bwMode="auto">
          <a:xfrm>
            <a:off x="323850" y="404813"/>
            <a:ext cx="8496300" cy="2344737"/>
          </a:xfrm>
          <a:prstGeom prst="rect">
            <a:avLst/>
          </a:prstGeom>
        </p:spPr>
        <p:txBody>
          <a:bodyPr wrap="none" fromWordArt="1">
            <a:prstTxWarp prst="textDoubleWave1">
              <a:avLst>
                <a:gd name="adj1" fmla="val 6500"/>
                <a:gd name="adj2" fmla="val 0"/>
              </a:avLst>
            </a:prstTxWarp>
          </a:bodyPr>
          <a:lstStyle/>
          <a:p>
            <a:pPr algn="ctr"/>
            <a:r>
              <a:rPr lang="ru-RU" sz="3600" kern="10" spc="-360">
                <a:ln w="12700">
                  <a:solidFill>
                    <a:srgbClr val="000099"/>
                  </a:solidFill>
                  <a:round/>
                  <a:headEnd/>
                  <a:tailEnd/>
                </a:ln>
                <a:solidFill>
                  <a:srgbClr val="33CCFF"/>
                </a:solidFill>
                <a:effectLst>
                  <a:outerShdw dist="125724" dir="18900000" algn="ctr" rotWithShape="0">
                    <a:srgbClr val="000099"/>
                  </a:outerShdw>
                </a:effectLst>
                <a:latin typeface="Impact"/>
              </a:rPr>
              <a:t>Неделя математики</a:t>
            </a:r>
          </a:p>
        </p:txBody>
      </p:sp>
      <p:pic>
        <p:nvPicPr>
          <p:cNvPr id="2055" name="Picture 7" descr="DSC04691"/>
          <p:cNvPicPr>
            <a:picLocks noChangeAspect="1" noChangeArrowheads="1"/>
          </p:cNvPicPr>
          <p:nvPr/>
        </p:nvPicPr>
        <p:blipFill>
          <a:blip r:embed="rId2" cstate="print">
            <a:extLst>
              <a:ext uri="{28A0092B-C50C-407E-A947-70E740481C1C}">
                <a14:useLocalDpi xmlns:a14="http://schemas.microsoft.com/office/drawing/2010/main" val="0"/>
              </a:ext>
            </a:extLst>
          </a:blip>
          <a:srcRect l="15590" t="10768" r="45726" b="44176"/>
          <a:stretch>
            <a:fillRect/>
          </a:stretch>
        </p:blipFill>
        <p:spPr bwMode="auto">
          <a:xfrm>
            <a:off x="323850" y="2636838"/>
            <a:ext cx="2663825" cy="352901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7" descr="flover_0014"/>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183313" y="2286000"/>
            <a:ext cx="2960687"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0027E"/>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68313" y="2852738"/>
            <a:ext cx="8229600" cy="1143000"/>
          </a:xfrm>
        </p:spPr>
        <p:txBody>
          <a:bodyPr/>
          <a:lstStyle/>
          <a:p>
            <a:r>
              <a:rPr lang="ru-RU" sz="2000" b="1">
                <a:solidFill>
                  <a:srgbClr val="FFFF99"/>
                </a:solidFill>
              </a:rPr>
              <a:t>Возникновение интереса к математике у значительного большинства школьников зависит от того, насколько умело будет построена учебная и внеклассная работа. Одним из важных видов внеклассной работы является проведение предметных недель. Такое мероприятие предполагает большую подготовительную  работу, во время которой учителя и их питомцы  получают возможность для сотрудничества, для общения, не связанного рамками программы и не ограниченного времени урока. Но это только «одна сторона медали». «Вторая» - в том, что дети получают возможность познакомиться  с другой математикой: более интересной и живой. Ведь материал для мероприятий, в большинстве своём, отбирается занимательного и исторического характера. Если умело спланировать предметную неделю, постараться задействовать все параллели с 5 по 11 класс, подготовить и провести мероприятия на должном уровне – можно быть уверенным, что кто-то из ребят посмотрит на математику другими глазами.</a:t>
            </a:r>
            <a:br>
              <a:rPr lang="ru-RU" sz="2000" b="1">
                <a:solidFill>
                  <a:srgbClr val="FFFF99"/>
                </a:solidFill>
              </a:rPr>
            </a:br>
            <a:endParaRPr lang="ru-RU" sz="2000" b="1">
              <a:solidFill>
                <a:srgbClr val="FFFF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grpId="0" nodeType="after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barn(inHorizontal)">
                                      <p:cBhvr>
                                        <p:cTn id="7" dur="500"/>
                                        <p:tgtEl>
                                          <p:spTgt spid="39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68313" y="2781300"/>
            <a:ext cx="5133975" cy="1143000"/>
          </a:xfrm>
        </p:spPr>
        <p:txBody>
          <a:bodyPr/>
          <a:lstStyle/>
          <a:p>
            <a:r>
              <a:rPr lang="ru-RU" sz="3600" i="1"/>
              <a:t>Предмет математики настолько серьёзен,</a:t>
            </a:r>
            <a:br>
              <a:rPr lang="ru-RU" sz="3600" i="1"/>
            </a:br>
            <a:r>
              <a:rPr lang="ru-RU" sz="3600" i="1"/>
              <a:t>что полезно не упускать случаев делать его немного занимательным”</a:t>
            </a:r>
            <a:r>
              <a:rPr lang="ru-RU" sz="3600"/>
              <a:t>.</a:t>
            </a:r>
            <a:r>
              <a:rPr lang="ru-RU" sz="3600" i="1"/>
              <a:t/>
            </a:r>
            <a:br>
              <a:rPr lang="ru-RU" sz="3600" i="1"/>
            </a:br>
            <a:r>
              <a:rPr lang="ru-RU" sz="3600" i="1"/>
              <a:t>            Б. Паскаль</a:t>
            </a:r>
            <a:br>
              <a:rPr lang="ru-RU" sz="3600" i="1"/>
            </a:br>
            <a:endParaRPr lang="ru-RU" sz="3600" i="1"/>
          </a:p>
        </p:txBody>
      </p:sp>
      <p:pic>
        <p:nvPicPr>
          <p:cNvPr id="32772" name="Picture 4" descr="сканирование0013"/>
          <p:cNvPicPr>
            <a:picLocks noChangeAspect="1" noChangeArrowheads="1"/>
          </p:cNvPicPr>
          <p:nvPr/>
        </p:nvPicPr>
        <p:blipFill>
          <a:blip r:embed="rId3">
            <a:extLst>
              <a:ext uri="{28A0092B-C50C-407E-A947-70E740481C1C}">
                <a14:useLocalDpi xmlns:a14="http://schemas.microsoft.com/office/drawing/2010/main" val="0"/>
              </a:ext>
            </a:extLst>
          </a:blip>
          <a:srcRect l="1994" t="1826" b="824"/>
          <a:stretch>
            <a:fillRect/>
          </a:stretch>
        </p:blipFill>
        <p:spPr bwMode="auto">
          <a:xfrm>
            <a:off x="5651500" y="692150"/>
            <a:ext cx="3168650" cy="4752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blinds(horizontal)">
                                      <p:cBhvr>
                                        <p:cTn id="7" dur="500"/>
                                        <p:tgtEl>
                                          <p:spTgt spid="32770"/>
                                        </p:tgtEl>
                                      </p:cBhvr>
                                    </p:animEffect>
                                  </p:childTnLst>
                                </p:cTn>
                              </p:par>
                            </p:childTnLst>
                          </p:cTn>
                        </p:par>
                        <p:par>
                          <p:cTn id="8" fill="hold" nodeType="afterGroup">
                            <p:stCondLst>
                              <p:cond delay="500"/>
                            </p:stCondLst>
                            <p:childTnLst>
                              <p:par>
                                <p:cTn id="9" presetID="4" presetClass="entr" presetSubtype="16" fill="hold" nodeType="afterEffect">
                                  <p:stCondLst>
                                    <p:cond delay="0"/>
                                  </p:stCondLst>
                                  <p:childTnLst>
                                    <p:set>
                                      <p:cBhvr>
                                        <p:cTn id="10" dur="1" fill="hold">
                                          <p:stCondLst>
                                            <p:cond delay="0"/>
                                          </p:stCondLst>
                                        </p:cTn>
                                        <p:tgtEl>
                                          <p:spTgt spid="32772"/>
                                        </p:tgtEl>
                                        <p:attrNameLst>
                                          <p:attrName>style.visibility</p:attrName>
                                        </p:attrNameLst>
                                      </p:cBhvr>
                                      <p:to>
                                        <p:strVal val="visible"/>
                                      </p:to>
                                    </p:set>
                                    <p:animEffect transition="in" filter="box(in)">
                                      <p:cBhvr>
                                        <p:cTn id="11" dur="500"/>
                                        <p:tgtEl>
                                          <p:spTgt spid="32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692275" y="404813"/>
            <a:ext cx="4978400" cy="1143000"/>
          </a:xfrm>
        </p:spPr>
        <p:txBody>
          <a:bodyPr/>
          <a:lstStyle/>
          <a:p>
            <a:r>
              <a:rPr lang="ru-RU">
                <a:solidFill>
                  <a:srgbClr val="CC0000"/>
                </a:solidFill>
              </a:rPr>
              <a:t>Всегда помни!</a:t>
            </a:r>
          </a:p>
        </p:txBody>
      </p:sp>
      <p:sp>
        <p:nvSpPr>
          <p:cNvPr id="33795" name="Rectangle 3"/>
          <p:cNvSpPr>
            <a:spLocks noGrp="1" noChangeArrowheads="1"/>
          </p:cNvSpPr>
          <p:nvPr>
            <p:ph type="body" idx="1"/>
          </p:nvPr>
        </p:nvSpPr>
        <p:spPr>
          <a:xfrm>
            <a:off x="323850" y="1196975"/>
            <a:ext cx="5554663" cy="5000625"/>
          </a:xfrm>
        </p:spPr>
        <p:txBody>
          <a:bodyPr/>
          <a:lstStyle/>
          <a:p>
            <a:pPr>
              <a:lnSpc>
                <a:spcPct val="90000"/>
              </a:lnSpc>
              <a:buFontTx/>
              <a:buNone/>
            </a:pPr>
            <a:r>
              <a:rPr lang="ru-RU" sz="2400"/>
              <a:t>     Активизация внеклассной деятельности по математике призвана не только возбуждать и поддерживать у учеников интерес к предмету, но и желание заниматься ею дополнительно, как под руководством учителя во внеурочное время, так и при целенаправленной самостоятельной познавательной деятельности по приобретению новых знаний. Одной из форм внеурочной работы по предмету является неделя математики.</a:t>
            </a:r>
          </a:p>
        </p:txBody>
      </p:sp>
      <p:pic>
        <p:nvPicPr>
          <p:cNvPr id="33796" name="Picture 4" descr="http://arm-math.rkc-74.ru/images/p52_pb220029.jpg"/>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5795963" y="3733800"/>
            <a:ext cx="3348037"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10" descr="glamour254"/>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54059">
            <a:off x="5492750" y="447675"/>
            <a:ext cx="3259138"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grpId="0" nodeType="after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barn(inHorizontal)">
                                      <p:cBhvr>
                                        <p:cTn id="7" dur="500"/>
                                        <p:tgtEl>
                                          <p:spTgt spid="33794"/>
                                        </p:tgtEl>
                                      </p:cBhvr>
                                    </p:animEffect>
                                  </p:childTnLst>
                                </p:cTn>
                              </p:par>
                            </p:childTnLst>
                          </p:cTn>
                        </p:par>
                        <p:par>
                          <p:cTn id="8" fill="hold" nodeType="afterGroup">
                            <p:stCondLst>
                              <p:cond delay="500"/>
                            </p:stCondLst>
                            <p:childTnLst>
                              <p:par>
                                <p:cTn id="9" presetID="14" presetClass="entr" presetSubtype="10" fill="hold" nodeType="afterEffect">
                                  <p:stCondLst>
                                    <p:cond delay="0"/>
                                  </p:stCondLst>
                                  <p:childTnLst>
                                    <p:set>
                                      <p:cBhvr>
                                        <p:cTn id="10" dur="1" fill="hold">
                                          <p:stCondLst>
                                            <p:cond delay="0"/>
                                          </p:stCondLst>
                                        </p:cTn>
                                        <p:tgtEl>
                                          <p:spTgt spid="33796"/>
                                        </p:tgtEl>
                                        <p:attrNameLst>
                                          <p:attrName>style.visibility</p:attrName>
                                        </p:attrNameLst>
                                      </p:cBhvr>
                                      <p:to>
                                        <p:strVal val="visible"/>
                                      </p:to>
                                    </p:set>
                                    <p:animEffect transition="in" filter="randombar(horizontal)">
                                      <p:cBhvr>
                                        <p:cTn id="11" dur="500"/>
                                        <p:tgtEl>
                                          <p:spTgt spid="33796"/>
                                        </p:tgtEl>
                                      </p:cBhvr>
                                    </p:animEffect>
                                  </p:childTnLst>
                                </p:cTn>
                              </p:par>
                            </p:childTnLst>
                          </p:cTn>
                        </p:par>
                        <p:par>
                          <p:cTn id="12" fill="hold" nodeType="afterGroup">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33795">
                                            <p:txEl>
                                              <p:pRg st="0" end="0"/>
                                            </p:txEl>
                                          </p:spTgt>
                                        </p:tgtEl>
                                        <p:attrNameLst>
                                          <p:attrName>style.visibility</p:attrName>
                                        </p:attrNameLst>
                                      </p:cBhvr>
                                      <p:to>
                                        <p:strVal val="visible"/>
                                      </p:to>
                                    </p:set>
                                    <p:animEffect transition="in" filter="slide(fromBottom)">
                                      <p:cBhvr>
                                        <p:cTn id="15" dur="500"/>
                                        <p:tgtEl>
                                          <p:spTgt spid="337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9FF99"/>
        </a:solidFill>
        <a:effectLst/>
      </p:bgPr>
    </p:bg>
    <p:spTree>
      <p:nvGrpSpPr>
        <p:cNvPr id="1" name=""/>
        <p:cNvGrpSpPr/>
        <p:nvPr/>
      </p:nvGrpSpPr>
      <p:grpSpPr>
        <a:xfrm>
          <a:off x="0" y="0"/>
          <a:ext cx="0" cy="0"/>
          <a:chOff x="0" y="0"/>
          <a:chExt cx="0" cy="0"/>
        </a:xfrm>
      </p:grpSpPr>
      <p:pic>
        <p:nvPicPr>
          <p:cNvPr id="37892" name="Picture 4" descr="DSC051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2060575"/>
            <a:ext cx="3195637" cy="2397125"/>
          </a:xfrm>
          <a:prstGeom prst="rect">
            <a:avLst/>
          </a:prstGeom>
          <a:noFill/>
          <a:extLst>
            <a:ext uri="{909E8E84-426E-40DD-AFC4-6F175D3DCCD1}">
              <a14:hiddenFill xmlns:a14="http://schemas.microsoft.com/office/drawing/2010/main">
                <a:solidFill>
                  <a:srgbClr val="FFFFFF"/>
                </a:solidFill>
              </a14:hiddenFill>
            </a:ext>
          </a:extLst>
        </p:spPr>
      </p:pic>
      <p:sp>
        <p:nvSpPr>
          <p:cNvPr id="37890" name="Rectangle 2"/>
          <p:cNvSpPr>
            <a:spLocks noGrp="1" noChangeArrowheads="1"/>
          </p:cNvSpPr>
          <p:nvPr>
            <p:ph type="title"/>
          </p:nvPr>
        </p:nvSpPr>
        <p:spPr>
          <a:xfrm>
            <a:off x="395288" y="981075"/>
            <a:ext cx="8229600" cy="1143000"/>
          </a:xfrm>
        </p:spPr>
        <p:txBody>
          <a:bodyPr/>
          <a:lstStyle/>
          <a:p>
            <a:r>
              <a:rPr lang="ru-RU" sz="2400" b="1"/>
              <a:t>В рамках «недели» обязательно проходит выставка поделок, творческих и графических работ. Даже самый слабый ученик с удовольствием принимает участие в подготовке к неделе математики, так как для каждого есть дело по душе.</a:t>
            </a:r>
            <a:br>
              <a:rPr lang="ru-RU" sz="2400" b="1"/>
            </a:br>
            <a:r>
              <a:rPr lang="ru-RU" sz="2400"/>
              <a:t> </a:t>
            </a:r>
            <a:br>
              <a:rPr lang="ru-RU" sz="2400"/>
            </a:br>
            <a:endParaRPr lang="ru-RU" sz="2400"/>
          </a:p>
        </p:txBody>
      </p:sp>
      <p:sp>
        <p:nvSpPr>
          <p:cNvPr id="37891" name="Rectangle 3"/>
          <p:cNvSpPr>
            <a:spLocks noGrp="1" noChangeArrowheads="1"/>
          </p:cNvSpPr>
          <p:nvPr>
            <p:ph type="body" idx="1"/>
          </p:nvPr>
        </p:nvSpPr>
        <p:spPr>
          <a:xfrm>
            <a:off x="323850" y="4076700"/>
            <a:ext cx="8229600" cy="2189163"/>
          </a:xfrm>
        </p:spPr>
        <p:txBody>
          <a:bodyPr/>
          <a:lstStyle/>
          <a:p>
            <a:pPr>
              <a:lnSpc>
                <a:spcPct val="90000"/>
              </a:lnSpc>
              <a:buFontTx/>
              <a:buNone/>
            </a:pPr>
            <a:r>
              <a:rPr lang="ru-RU" sz="2400"/>
              <a:t>     </a:t>
            </a:r>
            <a:r>
              <a:rPr lang="ru-RU" sz="2400" b="1"/>
              <a:t>Каждый учитель готовит мероприятие для той или иной параллели. При подготовке мы учитываем, то классы с разной математической подготовкой, и поэтому задания должны быть доступными, занимательными, а мероприятия – яркими и запоминающимися.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 calcmode="lin" valueType="num">
                                      <p:cBhvr>
                                        <p:cTn id="7" dur="500" fill="hold"/>
                                        <p:tgtEl>
                                          <p:spTgt spid="37890"/>
                                        </p:tgtEl>
                                        <p:attrNameLst>
                                          <p:attrName>ppt_w</p:attrName>
                                        </p:attrNameLst>
                                      </p:cBhvr>
                                      <p:tavLst>
                                        <p:tav tm="0">
                                          <p:val>
                                            <p:fltVal val="0"/>
                                          </p:val>
                                        </p:tav>
                                        <p:tav tm="100000">
                                          <p:val>
                                            <p:strVal val="#ppt_w"/>
                                          </p:val>
                                        </p:tav>
                                      </p:tavLst>
                                    </p:anim>
                                    <p:anim calcmode="lin" valueType="num">
                                      <p:cBhvr>
                                        <p:cTn id="8" dur="500" fill="hold"/>
                                        <p:tgtEl>
                                          <p:spTgt spid="37890"/>
                                        </p:tgtEl>
                                        <p:attrNameLst>
                                          <p:attrName>ppt_h</p:attrName>
                                        </p:attrNameLst>
                                      </p:cBhvr>
                                      <p:tavLst>
                                        <p:tav tm="0">
                                          <p:val>
                                            <p:fltVal val="0"/>
                                          </p:val>
                                        </p:tav>
                                        <p:tav tm="100000">
                                          <p:val>
                                            <p:strVal val="#ppt_h"/>
                                          </p:val>
                                        </p:tav>
                                      </p:tavLst>
                                    </p:anim>
                                    <p:animEffect transition="in" filter="fade">
                                      <p:cBhvr>
                                        <p:cTn id="9" dur="500"/>
                                        <p:tgtEl>
                                          <p:spTgt spid="37890"/>
                                        </p:tgtEl>
                                      </p:cBhvr>
                                    </p:animEffect>
                                  </p:childTnLst>
                                </p:cTn>
                              </p:par>
                            </p:childTnLst>
                          </p:cTn>
                        </p:par>
                        <p:par>
                          <p:cTn id="10" fill="hold" nodeType="afterGroup">
                            <p:stCondLst>
                              <p:cond delay="500"/>
                            </p:stCondLst>
                            <p:childTnLst>
                              <p:par>
                                <p:cTn id="11" presetID="29" presetClass="entr" presetSubtype="0" fill="hold" nodeType="afterEffect">
                                  <p:stCondLst>
                                    <p:cond delay="0"/>
                                  </p:stCondLst>
                                  <p:childTnLst>
                                    <p:set>
                                      <p:cBhvr>
                                        <p:cTn id="12" dur="1" fill="hold">
                                          <p:stCondLst>
                                            <p:cond delay="0"/>
                                          </p:stCondLst>
                                        </p:cTn>
                                        <p:tgtEl>
                                          <p:spTgt spid="37892"/>
                                        </p:tgtEl>
                                        <p:attrNameLst>
                                          <p:attrName>style.visibility</p:attrName>
                                        </p:attrNameLst>
                                      </p:cBhvr>
                                      <p:to>
                                        <p:strVal val="visible"/>
                                      </p:to>
                                    </p:set>
                                    <p:anim calcmode="lin" valueType="num">
                                      <p:cBhvr>
                                        <p:cTn id="13" dur="1000" fill="hold"/>
                                        <p:tgtEl>
                                          <p:spTgt spid="37892"/>
                                        </p:tgtEl>
                                        <p:attrNameLst>
                                          <p:attrName>ppt_x</p:attrName>
                                        </p:attrNameLst>
                                      </p:cBhvr>
                                      <p:tavLst>
                                        <p:tav tm="0">
                                          <p:val>
                                            <p:strVal val="#ppt_x-.2"/>
                                          </p:val>
                                        </p:tav>
                                        <p:tav tm="100000">
                                          <p:val>
                                            <p:strVal val="#ppt_x"/>
                                          </p:val>
                                        </p:tav>
                                      </p:tavLst>
                                    </p:anim>
                                    <p:anim calcmode="lin" valueType="num">
                                      <p:cBhvr>
                                        <p:cTn id="14" dur="1000" fill="hold"/>
                                        <p:tgtEl>
                                          <p:spTgt spid="37892"/>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7892"/>
                                        </p:tgtEl>
                                      </p:cBhvr>
                                    </p:animEffect>
                                  </p:childTnLst>
                                </p:cTn>
                              </p:par>
                            </p:childTnLst>
                          </p:cTn>
                        </p:par>
                        <p:par>
                          <p:cTn id="16" fill="hold" nodeType="afterGroup">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7891">
                                            <p:txEl>
                                              <p:pRg st="0" end="0"/>
                                            </p:txEl>
                                          </p:spTgt>
                                        </p:tgtEl>
                                        <p:attrNameLst>
                                          <p:attrName>style.visibility</p:attrName>
                                        </p:attrNameLst>
                                      </p:cBhvr>
                                      <p:to>
                                        <p:strVal val="visible"/>
                                      </p:to>
                                    </p:set>
                                    <p:animEffect transition="in" filter="fade">
                                      <p:cBhvr>
                                        <p:cTn id="19" dur="1000"/>
                                        <p:tgtEl>
                                          <p:spTgt spid="37891">
                                            <p:txEl>
                                              <p:pRg st="0" end="0"/>
                                            </p:txEl>
                                          </p:spTgt>
                                        </p:tgtEl>
                                      </p:cBhvr>
                                    </p:animEffect>
                                    <p:anim calcmode="lin" valueType="num">
                                      <p:cBhvr>
                                        <p:cTn id="20" dur="10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789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789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pic>
        <p:nvPicPr>
          <p:cNvPr id="38916" name="Picture 4" descr="http://arm-math.rkc-74.ru/images/p52_pb220029.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95288" y="3789363"/>
            <a:ext cx="3059112"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4" name="Rectangle 2"/>
          <p:cNvSpPr>
            <a:spLocks noGrp="1" noChangeArrowheads="1"/>
          </p:cNvSpPr>
          <p:nvPr>
            <p:ph type="title"/>
          </p:nvPr>
        </p:nvSpPr>
        <p:spPr>
          <a:xfrm>
            <a:off x="250825" y="2133600"/>
            <a:ext cx="8229600" cy="1143000"/>
          </a:xfrm>
        </p:spPr>
        <p:txBody>
          <a:bodyPr/>
          <a:lstStyle/>
          <a:p>
            <a:r>
              <a:rPr lang="ru-RU" sz="2400"/>
              <a:t>Увеличение умственной нагрузки на уроках математики заставляет задуматься над тем, как поддержать у учащихся интерес к изучаемому предмету. Ведь не секрет, что многие дети пасуют перед трудностями, а иногда и не хотят  приложить определённых усилий для приобретения знаний. Опытные педагоги постоянно ведут поиски новых эффективных методов обучения, которые активизировали бы мысль школьников, стимулировали бы их к самостоятельному приобретению знаний. Но, в первую очередь, детей надо заинтересовать предметом. </a:t>
            </a:r>
            <a:br>
              <a:rPr lang="ru-RU" sz="2400"/>
            </a:br>
            <a:endParaRPr lang="ru-RU" sz="2400"/>
          </a:p>
        </p:txBody>
      </p:sp>
      <p:sp>
        <p:nvSpPr>
          <p:cNvPr id="38915" name="Rectangle 3"/>
          <p:cNvSpPr>
            <a:spLocks noGrp="1" noChangeArrowheads="1"/>
          </p:cNvSpPr>
          <p:nvPr>
            <p:ph type="body" idx="1"/>
          </p:nvPr>
        </p:nvSpPr>
        <p:spPr/>
        <p:txBody>
          <a:bodyPr/>
          <a:lstStyle/>
          <a:p>
            <a:pPr>
              <a:buFontTx/>
              <a:buNone/>
            </a:pPr>
            <a:r>
              <a:rPr lang="ru-RU"/>
              <a:t>   </a:t>
            </a:r>
          </a:p>
          <a:p>
            <a:pPr>
              <a:buFontTx/>
              <a:buNone/>
            </a:pPr>
            <a:r>
              <a:rPr lang="ru-RU"/>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grpId="0" nodeType="after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p:cTn id="7" dur="500" fill="hold"/>
                                        <p:tgtEl>
                                          <p:spTgt spid="38914"/>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8914"/>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8914"/>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8914"/>
                                        </p:tgtEl>
                                        <p:attrNameLst>
                                          <p:attrName>ppt_y</p:attrName>
                                        </p:attrNameLst>
                                      </p:cBhvr>
                                      <p:tavLst>
                                        <p:tav tm="0">
                                          <p:val>
                                            <p:strVal val="#ppt_y"/>
                                          </p:val>
                                        </p:tav>
                                        <p:tav tm="100000">
                                          <p:val>
                                            <p:strVal val="#ppt_y"/>
                                          </p:val>
                                        </p:tav>
                                      </p:tavLst>
                                    </p:anim>
                                  </p:childTnLst>
                                </p:cTn>
                              </p:par>
                            </p:childTnLst>
                          </p:cTn>
                        </p:par>
                        <p:par>
                          <p:cTn id="11" fill="hold" nodeType="afterGroup">
                            <p:stCondLst>
                              <p:cond delay="500"/>
                            </p:stCondLst>
                            <p:childTnLst>
                              <p:par>
                                <p:cTn id="12" presetID="30" presetClass="entr" presetSubtype="0" fill="hold" nodeType="afterEffect">
                                  <p:stCondLst>
                                    <p:cond delay="0"/>
                                  </p:stCondLst>
                                  <p:childTnLst>
                                    <p:set>
                                      <p:cBhvr>
                                        <p:cTn id="13" dur="1" fill="hold">
                                          <p:stCondLst>
                                            <p:cond delay="0"/>
                                          </p:stCondLst>
                                        </p:cTn>
                                        <p:tgtEl>
                                          <p:spTgt spid="38916"/>
                                        </p:tgtEl>
                                        <p:attrNameLst>
                                          <p:attrName>style.visibility</p:attrName>
                                        </p:attrNameLst>
                                      </p:cBhvr>
                                      <p:to>
                                        <p:strVal val="visible"/>
                                      </p:to>
                                    </p:set>
                                    <p:animEffect transition="in" filter="fade">
                                      <p:cBhvr>
                                        <p:cTn id="14" dur="800" decel="100000"/>
                                        <p:tgtEl>
                                          <p:spTgt spid="38916"/>
                                        </p:tgtEl>
                                      </p:cBhvr>
                                    </p:animEffect>
                                    <p:anim calcmode="lin" valueType="num">
                                      <p:cBhvr>
                                        <p:cTn id="15" dur="800" decel="100000" fill="hold"/>
                                        <p:tgtEl>
                                          <p:spTgt spid="38916"/>
                                        </p:tgtEl>
                                        <p:attrNameLst>
                                          <p:attrName>style.rotation</p:attrName>
                                        </p:attrNameLst>
                                      </p:cBhvr>
                                      <p:tavLst>
                                        <p:tav tm="0">
                                          <p:val>
                                            <p:fltVal val="-90"/>
                                          </p:val>
                                        </p:tav>
                                        <p:tav tm="100000">
                                          <p:val>
                                            <p:fltVal val="0"/>
                                          </p:val>
                                        </p:tav>
                                      </p:tavLst>
                                    </p:anim>
                                    <p:anim calcmode="lin" valueType="num">
                                      <p:cBhvr>
                                        <p:cTn id="16" dur="800" decel="100000" fill="hold"/>
                                        <p:tgtEl>
                                          <p:spTgt spid="38916"/>
                                        </p:tgtEl>
                                        <p:attrNameLst>
                                          <p:attrName>ppt_x</p:attrName>
                                        </p:attrNameLst>
                                      </p:cBhvr>
                                      <p:tavLst>
                                        <p:tav tm="0">
                                          <p:val>
                                            <p:strVal val="#ppt_x+0.4"/>
                                          </p:val>
                                        </p:tav>
                                        <p:tav tm="100000">
                                          <p:val>
                                            <p:strVal val="#ppt_x-0.05"/>
                                          </p:val>
                                        </p:tav>
                                      </p:tavLst>
                                    </p:anim>
                                    <p:anim calcmode="lin" valueType="num">
                                      <p:cBhvr>
                                        <p:cTn id="17" dur="800" decel="100000" fill="hold"/>
                                        <p:tgtEl>
                                          <p:spTgt spid="38916"/>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38916"/>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3891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979613" y="2852738"/>
            <a:ext cx="6645275" cy="1143000"/>
          </a:xfrm>
        </p:spPr>
        <p:txBody>
          <a:bodyPr/>
          <a:lstStyle/>
          <a:p>
            <a:r>
              <a:rPr lang="ru-RU" sz="2000" b="1" i="1">
                <a:solidFill>
                  <a:srgbClr val="117709"/>
                </a:solidFill>
              </a:rPr>
              <a:t>Принципы нашей работы</a:t>
            </a:r>
            <a:r>
              <a:rPr lang="ru-RU" sz="2000" b="1">
                <a:solidFill>
                  <a:srgbClr val="117709"/>
                </a:solidFill>
              </a:rPr>
              <a:t/>
            </a:r>
            <a:br>
              <a:rPr lang="ru-RU" sz="2000" b="1">
                <a:solidFill>
                  <a:srgbClr val="117709"/>
                </a:solidFill>
              </a:rPr>
            </a:br>
            <a:r>
              <a:rPr lang="ru-RU" sz="2000" b="1">
                <a:solidFill>
                  <a:srgbClr val="117709"/>
                </a:solidFill>
              </a:rPr>
              <a:t>- Я хочу, чтобы школа для моих учеников стала родным домом,  хочу чтобы меня любили, поэтому буду жить по принципу: относись к детям так, как бы хотела, чтобы они относились к тебе.</a:t>
            </a:r>
            <a:br>
              <a:rPr lang="ru-RU" sz="2000" b="1">
                <a:solidFill>
                  <a:srgbClr val="117709"/>
                </a:solidFill>
              </a:rPr>
            </a:br>
            <a:r>
              <a:rPr lang="ru-RU" sz="2000" b="1">
                <a:solidFill>
                  <a:srgbClr val="117709"/>
                </a:solidFill>
              </a:rPr>
              <a:t>- Я не всезнайка, поэтому я и не буду  им казаться.</a:t>
            </a:r>
            <a:br>
              <a:rPr lang="ru-RU" sz="2000" b="1">
                <a:solidFill>
                  <a:srgbClr val="117709"/>
                </a:solidFill>
              </a:rPr>
            </a:br>
            <a:r>
              <a:rPr lang="ru-RU" sz="2000" b="1">
                <a:solidFill>
                  <a:srgbClr val="117709"/>
                </a:solidFill>
              </a:rPr>
              <a:t>- Я так мало знаю о сложных лабиринтах детства, поэтому я позволю детям учить себя.                 </a:t>
            </a:r>
            <a:br>
              <a:rPr lang="ru-RU" sz="2000" b="1">
                <a:solidFill>
                  <a:srgbClr val="117709"/>
                </a:solidFill>
              </a:rPr>
            </a:br>
            <a:r>
              <a:rPr lang="ru-RU" sz="2000" b="1">
                <a:solidFill>
                  <a:srgbClr val="117709"/>
                </a:solidFill>
              </a:rPr>
              <a:t>- Я - человек и склонна ошибаться, поэтому я буду, терпелива к ошибкам детей.</a:t>
            </a:r>
            <a:br>
              <a:rPr lang="ru-RU" sz="2000" b="1">
                <a:solidFill>
                  <a:srgbClr val="117709"/>
                </a:solidFill>
              </a:rPr>
            </a:br>
            <a:r>
              <a:rPr lang="ru-RU" sz="2000" b="1">
                <a:solidFill>
                  <a:srgbClr val="117709"/>
                </a:solidFill>
              </a:rPr>
              <a:t>- Я постараюсь прививать детям чувство справедливости, терпимости, упорства, и я постараюсь научить их ненавидеть ложь и любить правду.</a:t>
            </a:r>
            <a:br>
              <a:rPr lang="ru-RU" sz="2000" b="1">
                <a:solidFill>
                  <a:srgbClr val="117709"/>
                </a:solidFill>
              </a:rPr>
            </a:br>
            <a:r>
              <a:rPr lang="ru-RU" sz="2000" b="1">
                <a:solidFill>
                  <a:srgbClr val="117709"/>
                </a:solidFill>
              </a:rPr>
              <a:t>- Я чувствую страх, когда беззащитна, поэтому я буду прикасаться к внутреннему миру беззащитного ребенка с добротой, лаской и нежностью.</a:t>
            </a:r>
            <a:br>
              <a:rPr lang="ru-RU" sz="2000" b="1">
                <a:solidFill>
                  <a:srgbClr val="117709"/>
                </a:solidFill>
              </a:rPr>
            </a:br>
            <a:endParaRPr lang="ru-RU" sz="2000" b="1">
              <a:solidFill>
                <a:srgbClr val="117709"/>
              </a:solidFill>
            </a:endParaRPr>
          </a:p>
        </p:txBody>
      </p:sp>
      <p:pic>
        <p:nvPicPr>
          <p:cNvPr id="40964" name="Picture 4" descr="DSC05000"/>
          <p:cNvPicPr>
            <a:picLocks noChangeAspect="1" noChangeArrowheads="1"/>
          </p:cNvPicPr>
          <p:nvPr/>
        </p:nvPicPr>
        <p:blipFill>
          <a:blip r:embed="rId3">
            <a:lum bright="6000"/>
            <a:extLst>
              <a:ext uri="{28A0092B-C50C-407E-A947-70E740481C1C}">
                <a14:useLocalDpi xmlns:a14="http://schemas.microsoft.com/office/drawing/2010/main" val="0"/>
              </a:ext>
            </a:extLst>
          </a:blip>
          <a:srcRect l="31989" t="17717" r="44882" b="45261"/>
          <a:stretch>
            <a:fillRect/>
          </a:stretch>
        </p:blipFill>
        <p:spPr bwMode="auto">
          <a:xfrm>
            <a:off x="250825" y="333375"/>
            <a:ext cx="1873250" cy="3887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40964"/>
                                        </p:tgtEl>
                                        <p:attrNameLst>
                                          <p:attrName>style.visibility</p:attrName>
                                        </p:attrNameLst>
                                      </p:cBhvr>
                                      <p:to>
                                        <p:strVal val="visible"/>
                                      </p:to>
                                    </p:set>
                                    <p:animEffect transition="in" filter="fade">
                                      <p:cBhvr>
                                        <p:cTn id="7" dur="1000"/>
                                        <p:tgtEl>
                                          <p:spTgt spid="40964"/>
                                        </p:tgtEl>
                                      </p:cBhvr>
                                    </p:animEffect>
                                    <p:anim calcmode="lin" valueType="num">
                                      <p:cBhvr>
                                        <p:cTn id="8" dur="1000" fill="hold"/>
                                        <p:tgtEl>
                                          <p:spTgt spid="40964"/>
                                        </p:tgtEl>
                                        <p:attrNameLst>
                                          <p:attrName>ppt_x</p:attrName>
                                        </p:attrNameLst>
                                      </p:cBhvr>
                                      <p:tavLst>
                                        <p:tav tm="0">
                                          <p:val>
                                            <p:strVal val="#ppt_x"/>
                                          </p:val>
                                        </p:tav>
                                        <p:tav tm="100000">
                                          <p:val>
                                            <p:strVal val="#ppt_x"/>
                                          </p:val>
                                        </p:tav>
                                      </p:tavLst>
                                    </p:anim>
                                    <p:anim calcmode="lin" valueType="num">
                                      <p:cBhvr>
                                        <p:cTn id="9" dur="1000" fill="hold"/>
                                        <p:tgtEl>
                                          <p:spTgt spid="40964"/>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34" presetClass="entr" presetSubtype="0" fill="hold" grpId="0" nodeType="afterEffect">
                                  <p:stCondLst>
                                    <p:cond delay="0"/>
                                  </p:stCondLst>
                                  <p:childTnLst>
                                    <p:set>
                                      <p:cBhvr>
                                        <p:cTn id="12" dur="1" fill="hold">
                                          <p:stCondLst>
                                            <p:cond delay="0"/>
                                          </p:stCondLst>
                                        </p:cTn>
                                        <p:tgtEl>
                                          <p:spTgt spid="40962"/>
                                        </p:tgtEl>
                                        <p:attrNameLst>
                                          <p:attrName>style.visibility</p:attrName>
                                        </p:attrNameLst>
                                      </p:cBhvr>
                                      <p:to>
                                        <p:strVal val="visible"/>
                                      </p:to>
                                    </p:set>
                                    <p:anim from="(-#ppt_w/2)" to="(#ppt_x)" calcmode="lin" valueType="num">
                                      <p:cBhvr>
                                        <p:cTn id="13" dur="600" fill="hold">
                                          <p:stCondLst>
                                            <p:cond delay="0"/>
                                          </p:stCondLst>
                                        </p:cTn>
                                        <p:tgtEl>
                                          <p:spTgt spid="40962"/>
                                        </p:tgtEl>
                                        <p:attrNameLst>
                                          <p:attrName>ppt_x</p:attrName>
                                        </p:attrNameLst>
                                      </p:cBhvr>
                                    </p:anim>
                                    <p:anim from="0" to="-1.0" calcmode="lin" valueType="num">
                                      <p:cBhvr>
                                        <p:cTn id="14" dur="200" decel="50000" autoRev="1" fill="hold">
                                          <p:stCondLst>
                                            <p:cond delay="600"/>
                                          </p:stCondLst>
                                        </p:cTn>
                                        <p:tgtEl>
                                          <p:spTgt spid="40962"/>
                                        </p:tgtEl>
                                        <p:attrNameLst>
                                          <p:attrName>xshear</p:attrName>
                                        </p:attrNameLst>
                                      </p:cBhvr>
                                    </p:anim>
                                    <p:animScale>
                                      <p:cBhvr>
                                        <p:cTn id="15" dur="200" decel="100000" autoRev="1" fill="hold">
                                          <p:stCondLst>
                                            <p:cond delay="600"/>
                                          </p:stCondLst>
                                        </p:cTn>
                                        <p:tgtEl>
                                          <p:spTgt spid="40962"/>
                                        </p:tgtEl>
                                      </p:cBhvr>
                                      <p:from x="100000" y="100000"/>
                                      <p:to x="80000" y="100000"/>
                                    </p:animScale>
                                    <p:anim by="(#ppt_h/3+#ppt_w*0.1)" calcmode="lin" valueType="num">
                                      <p:cBhvr additive="sum">
                                        <p:cTn id="16" dur="200" decel="100000" autoRev="1" fill="hold">
                                          <p:stCondLst>
                                            <p:cond delay="600"/>
                                          </p:stCondLst>
                                        </p:cTn>
                                        <p:tgtEl>
                                          <p:spTgt spid="4096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39750" y="2492375"/>
            <a:ext cx="8229600" cy="1143000"/>
          </a:xfrm>
        </p:spPr>
        <p:txBody>
          <a:bodyPr/>
          <a:lstStyle/>
          <a:p>
            <a:r>
              <a:rPr lang="ru-RU" sz="2400" b="1"/>
              <a:t>И чтобы все у нас получилось,  не забудем</a:t>
            </a:r>
            <a:r>
              <a:rPr lang="ru-RU" sz="2000" b="1" i="1"/>
              <a:t>:</a:t>
            </a:r>
            <a:br>
              <a:rPr lang="ru-RU" sz="2000" b="1" i="1"/>
            </a:br>
            <a:r>
              <a:rPr lang="ru-RU" sz="2000" b="1"/>
              <a:t>- входить в класс с улыбкой;</a:t>
            </a:r>
            <a:br>
              <a:rPr lang="ru-RU" sz="2000" b="1"/>
            </a:br>
            <a:r>
              <a:rPr lang="ru-RU" sz="2000" b="1"/>
              <a:t>- при встрече заглянуть каждому в глаза, узнать его настроение и поддержать, если ему плохо;</a:t>
            </a:r>
            <a:br>
              <a:rPr lang="ru-RU" sz="2000" b="1"/>
            </a:br>
            <a:r>
              <a:rPr lang="ru-RU" sz="2000" b="1"/>
              <a:t>- быть всегда выдержанной, терпеливой, уравновешенной, внимательной;</a:t>
            </a:r>
            <a:br>
              <a:rPr lang="ru-RU" sz="2000" b="1"/>
            </a:br>
            <a:r>
              <a:rPr lang="ru-RU" sz="2000" b="1"/>
              <a:t>- постараюсь вселять в ребёнка веру в себя;</a:t>
            </a:r>
            <a:br>
              <a:rPr lang="ru-RU" sz="2000" b="1"/>
            </a:br>
            <a:r>
              <a:rPr lang="ru-RU" sz="2000" b="1"/>
              <a:t>- радоваться маленьким успехам своих учеников, сопереживать их неудачам;</a:t>
            </a:r>
            <a:br>
              <a:rPr lang="ru-RU" sz="2000" b="1"/>
            </a:br>
            <a:r>
              <a:rPr lang="ru-RU" sz="2000" b="1"/>
              <a:t>- жить с детьми, радоваться и огорчаться вместе с ними, увлекаться и удивляться, шутить и наставлять: быть справедливыми, упорными, правдивым;</a:t>
            </a:r>
            <a:br>
              <a:rPr lang="ru-RU" sz="2000" b="1"/>
            </a:br>
            <a:r>
              <a:rPr lang="ru-RU" sz="2000" b="1"/>
              <a:t>- нести детям добрую энергию.</a:t>
            </a:r>
            <a:br>
              <a:rPr lang="ru-RU" sz="2000" b="1"/>
            </a:br>
            <a:endParaRPr lang="ru-RU" sz="20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fill="hold"/>
                                        <p:tgtEl>
                                          <p:spTgt spid="41986"/>
                                        </p:tgtEl>
                                        <p:attrNameLst>
                                          <p:attrName>ppt_w</p:attrName>
                                        </p:attrNameLst>
                                      </p:cBhvr>
                                      <p:tavLst>
                                        <p:tav tm="0">
                                          <p:val>
                                            <p:fltVal val="0"/>
                                          </p:val>
                                        </p:tav>
                                        <p:tav tm="100000">
                                          <p:val>
                                            <p:strVal val="#ppt_w"/>
                                          </p:val>
                                        </p:tav>
                                      </p:tavLst>
                                    </p:anim>
                                    <p:anim calcmode="lin" valueType="num">
                                      <p:cBhvr>
                                        <p:cTn id="8" dur="500" fill="hold"/>
                                        <p:tgtEl>
                                          <p:spTgt spid="41986"/>
                                        </p:tgtEl>
                                        <p:attrNameLst>
                                          <p:attrName>ppt_h</p:attrName>
                                        </p:attrNameLst>
                                      </p:cBhvr>
                                      <p:tavLst>
                                        <p:tav tm="0">
                                          <p:val>
                                            <p:fltVal val="0"/>
                                          </p:val>
                                        </p:tav>
                                        <p:tav tm="100000">
                                          <p:val>
                                            <p:strVal val="#ppt_h"/>
                                          </p:val>
                                        </p:tav>
                                      </p:tavLst>
                                    </p:anim>
                                    <p:anim calcmode="lin" valueType="num">
                                      <p:cBhvr>
                                        <p:cTn id="9" dur="500" fill="hold"/>
                                        <p:tgtEl>
                                          <p:spTgt spid="41986"/>
                                        </p:tgtEl>
                                        <p:attrNameLst>
                                          <p:attrName>style.rotation</p:attrName>
                                        </p:attrNameLst>
                                      </p:cBhvr>
                                      <p:tavLst>
                                        <p:tav tm="0">
                                          <p:val>
                                            <p:fltVal val="360"/>
                                          </p:val>
                                        </p:tav>
                                        <p:tav tm="100000">
                                          <p:val>
                                            <p:fltVal val="0"/>
                                          </p:val>
                                        </p:tav>
                                      </p:tavLst>
                                    </p:anim>
                                    <p:animEffect transition="in" filter="fade">
                                      <p:cBhvr>
                                        <p:cTn id="10" dur="500"/>
                                        <p:tgtEl>
                                          <p:spTgt spid="419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http://im4-tub.yandex.net/i?id=137503233-05"/>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1989138"/>
            <a:ext cx="3708400" cy="4868862"/>
          </a:xfrm>
          <a:prstGeom prst="rect">
            <a:avLst/>
          </a:prstGeom>
          <a:noFill/>
          <a:extLst>
            <a:ext uri="{909E8E84-426E-40DD-AFC4-6F175D3DCCD1}">
              <a14:hiddenFill xmlns:a14="http://schemas.microsoft.com/office/drawing/2010/main">
                <a:solidFill>
                  <a:srgbClr val="FFFFFF"/>
                </a:solidFill>
              </a14:hiddenFill>
            </a:ext>
          </a:extLst>
        </p:spPr>
      </p:pic>
      <p:sp>
        <p:nvSpPr>
          <p:cNvPr id="34818" name="Rectangle 2"/>
          <p:cNvSpPr>
            <a:spLocks noGrp="1" noChangeArrowheads="1"/>
          </p:cNvSpPr>
          <p:nvPr>
            <p:ph type="title"/>
          </p:nvPr>
        </p:nvSpPr>
        <p:spPr/>
        <p:txBody>
          <a:bodyPr/>
          <a:lstStyle/>
          <a:p>
            <a:r>
              <a:rPr lang="ru-RU" sz="3600">
                <a:solidFill>
                  <a:srgbClr val="FF00FF"/>
                </a:solidFill>
              </a:rPr>
              <a:t>Проведение предметных недель в нашей школе стало традицией</a:t>
            </a:r>
          </a:p>
        </p:txBody>
      </p:sp>
      <p:sp>
        <p:nvSpPr>
          <p:cNvPr id="34819" name="Rectangle 3"/>
          <p:cNvSpPr>
            <a:spLocks noGrp="1" noChangeArrowheads="1"/>
          </p:cNvSpPr>
          <p:nvPr>
            <p:ph type="body" idx="1"/>
          </p:nvPr>
        </p:nvSpPr>
        <p:spPr>
          <a:xfrm>
            <a:off x="2195513" y="1600200"/>
            <a:ext cx="6491287" cy="3844925"/>
          </a:xfrm>
        </p:spPr>
        <p:txBody>
          <a:bodyPr/>
          <a:lstStyle/>
          <a:p>
            <a:pPr>
              <a:lnSpc>
                <a:spcPct val="80000"/>
              </a:lnSpc>
              <a:buFontTx/>
              <a:buNone/>
            </a:pPr>
            <a:r>
              <a:rPr lang="ru-RU" sz="2400"/>
              <a:t>     </a:t>
            </a:r>
            <a:r>
              <a:rPr lang="ru-RU" sz="2000"/>
              <a:t>. </a:t>
            </a:r>
            <a:r>
              <a:rPr lang="ru-RU" sz="2000" b="1"/>
              <a:t>Неделя математики проходит в феврале каждого учебного года. В подготовке участвуют все учителя математики и инициативная группа из учеников, проявляющих повышенный интерес к математике. Примерно за  неделю продумывается план проведения мероприятий, степень заинтересованности учеников школы. При составлении плана мероприятий учитываются возрастные и психологические особенности развития учеников. В течение недели проводятся математические КВНы, конкурсы, викторины, вечера. В завершении недели проводится школьная математическая олимпиада. Неделя заканчивается общешкольным математическим вечером, на котором подводятся итоги, награждаются победители, выпускается стендовый доклад.</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fade">
                                      <p:cBhvr>
                                        <p:cTn id="7" dur="100"/>
                                        <p:tgtEl>
                                          <p:spTgt spid="34818"/>
                                        </p:tgtEl>
                                      </p:cBhvr>
                                    </p:animEffect>
                                    <p:anim calcmode="lin" valueType="num">
                                      <p:cBhvr>
                                        <p:cTn id="8" dur="400" fill="hold"/>
                                        <p:tgtEl>
                                          <p:spTgt spid="34818"/>
                                        </p:tgtEl>
                                        <p:attrNameLst>
                                          <p:attrName>ppt_x</p:attrName>
                                        </p:attrNameLst>
                                      </p:cBhvr>
                                      <p:tavLst>
                                        <p:tav tm="0">
                                          <p:val>
                                            <p:strVal val="#ppt_x"/>
                                          </p:val>
                                        </p:tav>
                                        <p:tav tm="100000">
                                          <p:val>
                                            <p:strVal val="#ppt_x"/>
                                          </p:val>
                                        </p:tav>
                                      </p:tavLst>
                                    </p:anim>
                                    <p:anim calcmode="lin" valueType="num">
                                      <p:cBhvr>
                                        <p:cTn id="9" dur="400" fill="hold"/>
                                        <p:tgtEl>
                                          <p:spTgt spid="3481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481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481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34820"/>
                                        </p:tgtEl>
                                        <p:attrNameLst>
                                          <p:attrName>style.visibility</p:attrName>
                                        </p:attrNameLst>
                                      </p:cBhvr>
                                      <p:to>
                                        <p:strVal val="visible"/>
                                      </p:to>
                                    </p:set>
                                    <p:animEffect transition="in" filter="checkerboard(across)">
                                      <p:cBhvr>
                                        <p:cTn id="15" dur="500"/>
                                        <p:tgtEl>
                                          <p:spTgt spid="34820"/>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34819">
                                            <p:txEl>
                                              <p:pRg st="0" end="0"/>
                                            </p:txEl>
                                          </p:spTgt>
                                        </p:tgtEl>
                                        <p:attrNameLst>
                                          <p:attrName>style.visibility</p:attrName>
                                        </p:attrNameLst>
                                      </p:cBhvr>
                                      <p:to>
                                        <p:strVal val="visible"/>
                                      </p:to>
                                    </p:set>
                                    <p:animEffect transition="in" filter="checkerboard(across)">
                                      <p:cBhvr>
                                        <p:cTn id="18" dur="500"/>
                                        <p:tgtEl>
                                          <p:spTgt spid="348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395288" y="765175"/>
            <a:ext cx="8229600" cy="1143000"/>
          </a:xfrm>
        </p:spPr>
        <p:txBody>
          <a:bodyPr/>
          <a:lstStyle/>
          <a:p>
            <a:r>
              <a:rPr lang="ru-RU" sz="4000">
                <a:solidFill>
                  <a:srgbClr val="40027E"/>
                </a:solidFill>
              </a:rPr>
              <a:t>Мы помним и уважаем великих математиков, берем с них пример. Это:</a:t>
            </a:r>
          </a:p>
        </p:txBody>
      </p:sp>
      <p:sp>
        <p:nvSpPr>
          <p:cNvPr id="52227" name="Rectangle 3"/>
          <p:cNvSpPr>
            <a:spLocks noGrp="1" noChangeArrowheads="1"/>
          </p:cNvSpPr>
          <p:nvPr>
            <p:ph type="body" idx="1"/>
          </p:nvPr>
        </p:nvSpPr>
        <p:spPr>
          <a:xfrm>
            <a:off x="250825" y="2133600"/>
            <a:ext cx="3106738" cy="749300"/>
          </a:xfrm>
        </p:spPr>
        <p:txBody>
          <a:bodyPr/>
          <a:lstStyle/>
          <a:p>
            <a:pPr>
              <a:buFontTx/>
              <a:buNone/>
            </a:pPr>
            <a:r>
              <a:rPr lang="ru-RU"/>
              <a:t>Пифагор</a:t>
            </a:r>
          </a:p>
        </p:txBody>
      </p:sp>
      <p:sp>
        <p:nvSpPr>
          <p:cNvPr id="52228" name="Text Box 4"/>
          <p:cNvSpPr txBox="1">
            <a:spLocks noChangeArrowheads="1"/>
          </p:cNvSpPr>
          <p:nvPr/>
        </p:nvSpPr>
        <p:spPr bwMode="auto">
          <a:xfrm>
            <a:off x="2339975" y="2708275"/>
            <a:ext cx="33115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sz="3200"/>
              <a:t>Рене Декарт</a:t>
            </a:r>
          </a:p>
        </p:txBody>
      </p:sp>
      <p:sp>
        <p:nvSpPr>
          <p:cNvPr id="52229" name="Text Box 5"/>
          <p:cNvSpPr txBox="1">
            <a:spLocks noChangeArrowheads="1"/>
          </p:cNvSpPr>
          <p:nvPr/>
        </p:nvSpPr>
        <p:spPr bwMode="auto">
          <a:xfrm>
            <a:off x="7019925" y="2205038"/>
            <a:ext cx="18732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sz="3200"/>
              <a:t>Франсуа Виет</a:t>
            </a:r>
          </a:p>
        </p:txBody>
      </p:sp>
      <p:sp>
        <p:nvSpPr>
          <p:cNvPr id="52230" name="Text Box 6"/>
          <p:cNvSpPr txBox="1">
            <a:spLocks noChangeArrowheads="1"/>
          </p:cNvSpPr>
          <p:nvPr/>
        </p:nvSpPr>
        <p:spPr bwMode="auto">
          <a:xfrm>
            <a:off x="5292725" y="5516563"/>
            <a:ext cx="208756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sz="3200"/>
              <a:t>Леонард Эйлер</a:t>
            </a:r>
          </a:p>
        </p:txBody>
      </p:sp>
      <p:pic>
        <p:nvPicPr>
          <p:cNvPr id="52231" name="Picture 7" descr="pifago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924175"/>
            <a:ext cx="1900237" cy="2590800"/>
          </a:xfrm>
          <a:prstGeom prst="rect">
            <a:avLst/>
          </a:prstGeom>
          <a:noFill/>
          <a:extLst>
            <a:ext uri="{909E8E84-426E-40DD-AFC4-6F175D3DCCD1}">
              <a14:hiddenFill xmlns:a14="http://schemas.microsoft.com/office/drawing/2010/main">
                <a:solidFill>
                  <a:srgbClr val="FFFFFF"/>
                </a:solidFill>
              </a14:hiddenFill>
            </a:ext>
          </a:extLst>
        </p:spPr>
      </p:pic>
      <p:pic>
        <p:nvPicPr>
          <p:cNvPr id="52232" name="Picture 8" descr="viet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263" y="2205038"/>
            <a:ext cx="1763712" cy="2735262"/>
          </a:xfrm>
          <a:prstGeom prst="rect">
            <a:avLst/>
          </a:prstGeom>
          <a:noFill/>
          <a:extLst>
            <a:ext uri="{909E8E84-426E-40DD-AFC4-6F175D3DCCD1}">
              <a14:hiddenFill xmlns:a14="http://schemas.microsoft.com/office/drawing/2010/main">
                <a:solidFill>
                  <a:srgbClr val="FFFFFF"/>
                </a:solidFill>
              </a14:hiddenFill>
            </a:ext>
          </a:extLst>
        </p:spPr>
      </p:pic>
      <p:pic>
        <p:nvPicPr>
          <p:cNvPr id="52233" name="Picture 9" descr="eiler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9925" y="3644900"/>
            <a:ext cx="1873250" cy="2976563"/>
          </a:xfrm>
          <a:prstGeom prst="rect">
            <a:avLst/>
          </a:prstGeom>
          <a:noFill/>
          <a:extLst>
            <a:ext uri="{909E8E84-426E-40DD-AFC4-6F175D3DCCD1}">
              <a14:hiddenFill xmlns:a14="http://schemas.microsoft.com/office/drawing/2010/main">
                <a:solidFill>
                  <a:srgbClr val="FFFFFF"/>
                </a:solidFill>
              </a14:hiddenFill>
            </a:ext>
          </a:extLst>
        </p:spPr>
      </p:pic>
      <p:pic>
        <p:nvPicPr>
          <p:cNvPr id="52234" name="Picture 10" descr="dekar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6238" y="3500438"/>
            <a:ext cx="2087562" cy="2447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fade">
                                      <p:cBhvr>
                                        <p:cTn id="7" dur="1000"/>
                                        <p:tgtEl>
                                          <p:spTgt spid="52226"/>
                                        </p:tgtEl>
                                      </p:cBhvr>
                                    </p:animEffect>
                                    <p:anim calcmode="lin" valueType="num">
                                      <p:cBhvr>
                                        <p:cTn id="8" dur="1000" fill="hold"/>
                                        <p:tgtEl>
                                          <p:spTgt spid="52226"/>
                                        </p:tgtEl>
                                        <p:attrNameLst>
                                          <p:attrName>ppt_x</p:attrName>
                                        </p:attrNameLst>
                                      </p:cBhvr>
                                      <p:tavLst>
                                        <p:tav tm="0">
                                          <p:val>
                                            <p:strVal val="#ppt_x"/>
                                          </p:val>
                                        </p:tav>
                                        <p:tav tm="100000">
                                          <p:val>
                                            <p:strVal val="#ppt_x"/>
                                          </p:val>
                                        </p:tav>
                                      </p:tavLst>
                                    </p:anim>
                                    <p:anim calcmode="lin" valueType="num">
                                      <p:cBhvr>
                                        <p:cTn id="9" dur="900" decel="100000" fill="hold"/>
                                        <p:tgtEl>
                                          <p:spTgt spid="5222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2226"/>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42" presetClass="entr" presetSubtype="0" fill="hold" grpId="0" nodeType="afterEffect">
                                  <p:stCondLst>
                                    <p:cond delay="0"/>
                                  </p:stCondLst>
                                  <p:childTnLst>
                                    <p:set>
                                      <p:cBhvr>
                                        <p:cTn id="13" dur="1" fill="hold">
                                          <p:stCondLst>
                                            <p:cond delay="0"/>
                                          </p:stCondLst>
                                        </p:cTn>
                                        <p:tgtEl>
                                          <p:spTgt spid="52227">
                                            <p:txEl>
                                              <p:pRg st="0" end="0"/>
                                            </p:txEl>
                                          </p:spTgt>
                                        </p:tgtEl>
                                        <p:attrNameLst>
                                          <p:attrName>style.visibility</p:attrName>
                                        </p:attrNameLst>
                                      </p:cBhvr>
                                      <p:to>
                                        <p:strVal val="visible"/>
                                      </p:to>
                                    </p:set>
                                    <p:animEffect transition="in" filter="fade">
                                      <p:cBhvr>
                                        <p:cTn id="14" dur="1000"/>
                                        <p:tgtEl>
                                          <p:spTgt spid="52227">
                                            <p:txEl>
                                              <p:pRg st="0" end="0"/>
                                            </p:txEl>
                                          </p:spTgt>
                                        </p:tgtEl>
                                      </p:cBhvr>
                                    </p:animEffect>
                                    <p:anim calcmode="lin" valueType="num">
                                      <p:cBhvr>
                                        <p:cTn id="15" dur="1000" fill="hold"/>
                                        <p:tgtEl>
                                          <p:spTgt spid="5222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2227">
                                            <p:txEl>
                                              <p:pRg st="0" end="0"/>
                                            </p:txEl>
                                          </p:spTgt>
                                        </p:tgtEl>
                                        <p:attrNameLst>
                                          <p:attrName>ppt_y</p:attrName>
                                        </p:attrNameLst>
                                      </p:cBhvr>
                                      <p:tavLst>
                                        <p:tav tm="0">
                                          <p:val>
                                            <p:strVal val="#ppt_y+.1"/>
                                          </p:val>
                                        </p:tav>
                                        <p:tav tm="100000">
                                          <p:val>
                                            <p:strVal val="#ppt_y"/>
                                          </p:val>
                                        </p:tav>
                                      </p:tavLst>
                                    </p:anim>
                                  </p:childTnLst>
                                </p:cTn>
                              </p:par>
                            </p:childTnLst>
                          </p:cTn>
                        </p:par>
                        <p:par>
                          <p:cTn id="17" fill="hold" nodeType="afterGroup">
                            <p:stCondLst>
                              <p:cond delay="2000"/>
                            </p:stCondLst>
                            <p:childTnLst>
                              <p:par>
                                <p:cTn id="18" presetID="49" presetClass="entr" presetSubtype="0" decel="100000" fill="hold" nodeType="afterEffect">
                                  <p:stCondLst>
                                    <p:cond delay="0"/>
                                  </p:stCondLst>
                                  <p:childTnLst>
                                    <p:set>
                                      <p:cBhvr>
                                        <p:cTn id="19" dur="1" fill="hold">
                                          <p:stCondLst>
                                            <p:cond delay="0"/>
                                          </p:stCondLst>
                                        </p:cTn>
                                        <p:tgtEl>
                                          <p:spTgt spid="52231"/>
                                        </p:tgtEl>
                                        <p:attrNameLst>
                                          <p:attrName>style.visibility</p:attrName>
                                        </p:attrNameLst>
                                      </p:cBhvr>
                                      <p:to>
                                        <p:strVal val="visible"/>
                                      </p:to>
                                    </p:set>
                                    <p:anim calcmode="lin" valueType="num">
                                      <p:cBhvr>
                                        <p:cTn id="20" dur="500" fill="hold"/>
                                        <p:tgtEl>
                                          <p:spTgt spid="52231"/>
                                        </p:tgtEl>
                                        <p:attrNameLst>
                                          <p:attrName>ppt_w</p:attrName>
                                        </p:attrNameLst>
                                      </p:cBhvr>
                                      <p:tavLst>
                                        <p:tav tm="0">
                                          <p:val>
                                            <p:fltVal val="0"/>
                                          </p:val>
                                        </p:tav>
                                        <p:tav tm="100000">
                                          <p:val>
                                            <p:strVal val="#ppt_w"/>
                                          </p:val>
                                        </p:tav>
                                      </p:tavLst>
                                    </p:anim>
                                    <p:anim calcmode="lin" valueType="num">
                                      <p:cBhvr>
                                        <p:cTn id="21" dur="500" fill="hold"/>
                                        <p:tgtEl>
                                          <p:spTgt spid="52231"/>
                                        </p:tgtEl>
                                        <p:attrNameLst>
                                          <p:attrName>ppt_h</p:attrName>
                                        </p:attrNameLst>
                                      </p:cBhvr>
                                      <p:tavLst>
                                        <p:tav tm="0">
                                          <p:val>
                                            <p:fltVal val="0"/>
                                          </p:val>
                                        </p:tav>
                                        <p:tav tm="100000">
                                          <p:val>
                                            <p:strVal val="#ppt_h"/>
                                          </p:val>
                                        </p:tav>
                                      </p:tavLst>
                                    </p:anim>
                                    <p:anim calcmode="lin" valueType="num">
                                      <p:cBhvr>
                                        <p:cTn id="22" dur="500" fill="hold"/>
                                        <p:tgtEl>
                                          <p:spTgt spid="52231"/>
                                        </p:tgtEl>
                                        <p:attrNameLst>
                                          <p:attrName>style.rotation</p:attrName>
                                        </p:attrNameLst>
                                      </p:cBhvr>
                                      <p:tavLst>
                                        <p:tav tm="0">
                                          <p:val>
                                            <p:fltVal val="360"/>
                                          </p:val>
                                        </p:tav>
                                        <p:tav tm="100000">
                                          <p:val>
                                            <p:fltVal val="0"/>
                                          </p:val>
                                        </p:tav>
                                      </p:tavLst>
                                    </p:anim>
                                    <p:animEffect transition="in" filter="fade">
                                      <p:cBhvr>
                                        <p:cTn id="23" dur="500"/>
                                        <p:tgtEl>
                                          <p:spTgt spid="52231"/>
                                        </p:tgtEl>
                                      </p:cBhvr>
                                    </p:animEffect>
                                  </p:childTnLst>
                                </p:cTn>
                              </p:par>
                            </p:childTnLst>
                          </p:cTn>
                        </p:par>
                        <p:par>
                          <p:cTn id="24" fill="hold" nodeType="afterGroup">
                            <p:stCondLst>
                              <p:cond delay="2500"/>
                            </p:stCondLst>
                            <p:childTnLst>
                              <p:par>
                                <p:cTn id="25" presetID="37" presetClass="entr" presetSubtype="0" fill="hold" grpId="0" nodeType="afterEffect">
                                  <p:stCondLst>
                                    <p:cond delay="0"/>
                                  </p:stCondLst>
                                  <p:childTnLst>
                                    <p:set>
                                      <p:cBhvr>
                                        <p:cTn id="26" dur="1" fill="hold">
                                          <p:stCondLst>
                                            <p:cond delay="0"/>
                                          </p:stCondLst>
                                        </p:cTn>
                                        <p:tgtEl>
                                          <p:spTgt spid="52228"/>
                                        </p:tgtEl>
                                        <p:attrNameLst>
                                          <p:attrName>style.visibility</p:attrName>
                                        </p:attrNameLst>
                                      </p:cBhvr>
                                      <p:to>
                                        <p:strVal val="visible"/>
                                      </p:to>
                                    </p:set>
                                    <p:animEffect transition="in" filter="fade">
                                      <p:cBhvr>
                                        <p:cTn id="27" dur="1000"/>
                                        <p:tgtEl>
                                          <p:spTgt spid="52228"/>
                                        </p:tgtEl>
                                      </p:cBhvr>
                                    </p:animEffect>
                                    <p:anim calcmode="lin" valueType="num">
                                      <p:cBhvr>
                                        <p:cTn id="28" dur="1000" fill="hold"/>
                                        <p:tgtEl>
                                          <p:spTgt spid="52228"/>
                                        </p:tgtEl>
                                        <p:attrNameLst>
                                          <p:attrName>ppt_x</p:attrName>
                                        </p:attrNameLst>
                                      </p:cBhvr>
                                      <p:tavLst>
                                        <p:tav tm="0">
                                          <p:val>
                                            <p:strVal val="#ppt_x"/>
                                          </p:val>
                                        </p:tav>
                                        <p:tav tm="100000">
                                          <p:val>
                                            <p:strVal val="#ppt_x"/>
                                          </p:val>
                                        </p:tav>
                                      </p:tavLst>
                                    </p:anim>
                                    <p:anim calcmode="lin" valueType="num">
                                      <p:cBhvr>
                                        <p:cTn id="29" dur="900" decel="100000" fill="hold"/>
                                        <p:tgtEl>
                                          <p:spTgt spid="52228"/>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52228"/>
                                        </p:tgtEl>
                                        <p:attrNameLst>
                                          <p:attrName>ppt_y</p:attrName>
                                        </p:attrNameLst>
                                      </p:cBhvr>
                                      <p:tavLst>
                                        <p:tav tm="0">
                                          <p:val>
                                            <p:strVal val="#ppt_y-.03"/>
                                          </p:val>
                                        </p:tav>
                                        <p:tav tm="100000">
                                          <p:val>
                                            <p:strVal val="#ppt_y"/>
                                          </p:val>
                                        </p:tav>
                                      </p:tavLst>
                                    </p:anim>
                                  </p:childTnLst>
                                </p:cTn>
                              </p:par>
                            </p:childTnLst>
                          </p:cTn>
                        </p:par>
                        <p:par>
                          <p:cTn id="31" fill="hold" nodeType="afterGroup">
                            <p:stCondLst>
                              <p:cond delay="3500"/>
                            </p:stCondLst>
                            <p:childTnLst>
                              <p:par>
                                <p:cTn id="32" presetID="55" presetClass="entr" presetSubtype="0" fill="hold" nodeType="afterEffect">
                                  <p:stCondLst>
                                    <p:cond delay="0"/>
                                  </p:stCondLst>
                                  <p:childTnLst>
                                    <p:set>
                                      <p:cBhvr>
                                        <p:cTn id="33" dur="1" fill="hold">
                                          <p:stCondLst>
                                            <p:cond delay="0"/>
                                          </p:stCondLst>
                                        </p:cTn>
                                        <p:tgtEl>
                                          <p:spTgt spid="52234"/>
                                        </p:tgtEl>
                                        <p:attrNameLst>
                                          <p:attrName>style.visibility</p:attrName>
                                        </p:attrNameLst>
                                      </p:cBhvr>
                                      <p:to>
                                        <p:strVal val="visible"/>
                                      </p:to>
                                    </p:set>
                                    <p:anim calcmode="lin" valueType="num">
                                      <p:cBhvr>
                                        <p:cTn id="34" dur="1000" fill="hold"/>
                                        <p:tgtEl>
                                          <p:spTgt spid="52234"/>
                                        </p:tgtEl>
                                        <p:attrNameLst>
                                          <p:attrName>ppt_w</p:attrName>
                                        </p:attrNameLst>
                                      </p:cBhvr>
                                      <p:tavLst>
                                        <p:tav tm="0">
                                          <p:val>
                                            <p:strVal val="#ppt_w*0.70"/>
                                          </p:val>
                                        </p:tav>
                                        <p:tav tm="100000">
                                          <p:val>
                                            <p:strVal val="#ppt_w"/>
                                          </p:val>
                                        </p:tav>
                                      </p:tavLst>
                                    </p:anim>
                                    <p:anim calcmode="lin" valueType="num">
                                      <p:cBhvr>
                                        <p:cTn id="35" dur="1000" fill="hold"/>
                                        <p:tgtEl>
                                          <p:spTgt spid="52234"/>
                                        </p:tgtEl>
                                        <p:attrNameLst>
                                          <p:attrName>ppt_h</p:attrName>
                                        </p:attrNameLst>
                                      </p:cBhvr>
                                      <p:tavLst>
                                        <p:tav tm="0">
                                          <p:val>
                                            <p:strVal val="#ppt_h"/>
                                          </p:val>
                                        </p:tav>
                                        <p:tav tm="100000">
                                          <p:val>
                                            <p:strVal val="#ppt_h"/>
                                          </p:val>
                                        </p:tav>
                                      </p:tavLst>
                                    </p:anim>
                                    <p:animEffect transition="in" filter="fade">
                                      <p:cBhvr>
                                        <p:cTn id="36" dur="1000"/>
                                        <p:tgtEl>
                                          <p:spTgt spid="52234"/>
                                        </p:tgtEl>
                                      </p:cBhvr>
                                    </p:animEffect>
                                  </p:childTnLst>
                                </p:cTn>
                              </p:par>
                            </p:childTnLst>
                          </p:cTn>
                        </p:par>
                        <p:par>
                          <p:cTn id="37" fill="hold" nodeType="afterGroup">
                            <p:stCondLst>
                              <p:cond delay="4500"/>
                            </p:stCondLst>
                            <p:childTnLst>
                              <p:par>
                                <p:cTn id="38" presetID="31" presetClass="entr" presetSubtype="0" fill="hold" grpId="0" nodeType="afterEffect">
                                  <p:stCondLst>
                                    <p:cond delay="0"/>
                                  </p:stCondLst>
                                  <p:iterate type="lt">
                                    <p:tmPct val="5000"/>
                                  </p:iterate>
                                  <p:childTnLst>
                                    <p:set>
                                      <p:cBhvr>
                                        <p:cTn id="39" dur="1" fill="hold">
                                          <p:stCondLst>
                                            <p:cond delay="0"/>
                                          </p:stCondLst>
                                        </p:cTn>
                                        <p:tgtEl>
                                          <p:spTgt spid="52229"/>
                                        </p:tgtEl>
                                        <p:attrNameLst>
                                          <p:attrName>style.visibility</p:attrName>
                                        </p:attrNameLst>
                                      </p:cBhvr>
                                      <p:to>
                                        <p:strVal val="visible"/>
                                      </p:to>
                                    </p:set>
                                    <p:anim calcmode="lin" valueType="num">
                                      <p:cBhvr>
                                        <p:cTn id="40" dur="1000" fill="hold"/>
                                        <p:tgtEl>
                                          <p:spTgt spid="52229"/>
                                        </p:tgtEl>
                                        <p:attrNameLst>
                                          <p:attrName>ppt_w</p:attrName>
                                        </p:attrNameLst>
                                      </p:cBhvr>
                                      <p:tavLst>
                                        <p:tav tm="0">
                                          <p:val>
                                            <p:fltVal val="0"/>
                                          </p:val>
                                        </p:tav>
                                        <p:tav tm="100000">
                                          <p:val>
                                            <p:strVal val="#ppt_w"/>
                                          </p:val>
                                        </p:tav>
                                      </p:tavLst>
                                    </p:anim>
                                    <p:anim calcmode="lin" valueType="num">
                                      <p:cBhvr>
                                        <p:cTn id="41" dur="1000" fill="hold"/>
                                        <p:tgtEl>
                                          <p:spTgt spid="52229"/>
                                        </p:tgtEl>
                                        <p:attrNameLst>
                                          <p:attrName>ppt_h</p:attrName>
                                        </p:attrNameLst>
                                      </p:cBhvr>
                                      <p:tavLst>
                                        <p:tav tm="0">
                                          <p:val>
                                            <p:fltVal val="0"/>
                                          </p:val>
                                        </p:tav>
                                        <p:tav tm="100000">
                                          <p:val>
                                            <p:strVal val="#ppt_h"/>
                                          </p:val>
                                        </p:tav>
                                      </p:tavLst>
                                    </p:anim>
                                    <p:anim calcmode="lin" valueType="num">
                                      <p:cBhvr>
                                        <p:cTn id="42" dur="1000" fill="hold"/>
                                        <p:tgtEl>
                                          <p:spTgt spid="52229"/>
                                        </p:tgtEl>
                                        <p:attrNameLst>
                                          <p:attrName>style.rotation</p:attrName>
                                        </p:attrNameLst>
                                      </p:cBhvr>
                                      <p:tavLst>
                                        <p:tav tm="0">
                                          <p:val>
                                            <p:fltVal val="90"/>
                                          </p:val>
                                        </p:tav>
                                        <p:tav tm="100000">
                                          <p:val>
                                            <p:fltVal val="0"/>
                                          </p:val>
                                        </p:tav>
                                      </p:tavLst>
                                    </p:anim>
                                    <p:animEffect transition="in" filter="fade">
                                      <p:cBhvr>
                                        <p:cTn id="43" dur="1000"/>
                                        <p:tgtEl>
                                          <p:spTgt spid="52229"/>
                                        </p:tgtEl>
                                      </p:cBhvr>
                                    </p:animEffect>
                                  </p:childTnLst>
                                </p:cTn>
                              </p:par>
                            </p:childTnLst>
                          </p:cTn>
                        </p:par>
                        <p:par>
                          <p:cTn id="44" fill="hold" nodeType="afterGroup">
                            <p:stCondLst>
                              <p:cond delay="6000"/>
                            </p:stCondLst>
                            <p:childTnLst>
                              <p:par>
                                <p:cTn id="45" presetID="21" presetClass="entr" presetSubtype="4" fill="hold" nodeType="afterEffect">
                                  <p:stCondLst>
                                    <p:cond delay="0"/>
                                  </p:stCondLst>
                                  <p:childTnLst>
                                    <p:set>
                                      <p:cBhvr>
                                        <p:cTn id="46" dur="1" fill="hold">
                                          <p:stCondLst>
                                            <p:cond delay="0"/>
                                          </p:stCondLst>
                                        </p:cTn>
                                        <p:tgtEl>
                                          <p:spTgt spid="52232"/>
                                        </p:tgtEl>
                                        <p:attrNameLst>
                                          <p:attrName>style.visibility</p:attrName>
                                        </p:attrNameLst>
                                      </p:cBhvr>
                                      <p:to>
                                        <p:strVal val="visible"/>
                                      </p:to>
                                    </p:set>
                                    <p:animEffect transition="in" filter="wheel(4)">
                                      <p:cBhvr>
                                        <p:cTn id="47" dur="2000"/>
                                        <p:tgtEl>
                                          <p:spTgt spid="52232"/>
                                        </p:tgtEl>
                                      </p:cBhvr>
                                    </p:animEffect>
                                  </p:childTnLst>
                                </p:cTn>
                              </p:par>
                            </p:childTnLst>
                          </p:cTn>
                        </p:par>
                        <p:par>
                          <p:cTn id="48" fill="hold" nodeType="afterGroup">
                            <p:stCondLst>
                              <p:cond delay="8000"/>
                            </p:stCondLst>
                            <p:childTnLst>
                              <p:par>
                                <p:cTn id="49" presetID="48" presetClass="entr" presetSubtype="0" accel="50000" fill="hold" grpId="0" nodeType="afterEffect">
                                  <p:stCondLst>
                                    <p:cond delay="0"/>
                                  </p:stCondLst>
                                  <p:childTnLst>
                                    <p:set>
                                      <p:cBhvr>
                                        <p:cTn id="50" dur="1" fill="hold">
                                          <p:stCondLst>
                                            <p:cond delay="0"/>
                                          </p:stCondLst>
                                        </p:cTn>
                                        <p:tgtEl>
                                          <p:spTgt spid="52230"/>
                                        </p:tgtEl>
                                        <p:attrNameLst>
                                          <p:attrName>style.visibility</p:attrName>
                                        </p:attrNameLst>
                                      </p:cBhvr>
                                      <p:to>
                                        <p:strVal val="visible"/>
                                      </p:to>
                                    </p:set>
                                    <p:anim calcmode="lin" valueType="num">
                                      <p:cBhvr>
                                        <p:cTn id="51" dur="1000" fill="hold"/>
                                        <p:tgtEl>
                                          <p:spTgt spid="5223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2" dur="1000" fill="hold"/>
                                        <p:tgtEl>
                                          <p:spTgt spid="52230"/>
                                        </p:tgtEl>
                                        <p:attrNameLst>
                                          <p:attrName>ppt_x</p:attrName>
                                        </p:attrNameLst>
                                      </p:cBhvr>
                                      <p:tavLst>
                                        <p:tav tm="0">
                                          <p:val>
                                            <p:fltVal val="-1"/>
                                          </p:val>
                                        </p:tav>
                                        <p:tav tm="50000">
                                          <p:val>
                                            <p:fltVal val="0.95"/>
                                          </p:val>
                                        </p:tav>
                                        <p:tav tm="100000">
                                          <p:val>
                                            <p:strVal val="#ppt_x"/>
                                          </p:val>
                                        </p:tav>
                                      </p:tavLst>
                                    </p:anim>
                                    <p:anim calcmode="lin" valueType="num">
                                      <p:cBhvr>
                                        <p:cTn id="53" dur="1000" fill="hold"/>
                                        <p:tgtEl>
                                          <p:spTgt spid="52230"/>
                                        </p:tgtEl>
                                        <p:attrNameLst>
                                          <p:attrName>ppt_y</p:attrName>
                                        </p:attrNameLst>
                                      </p:cBhvr>
                                      <p:tavLst>
                                        <p:tav tm="0">
                                          <p:val>
                                            <p:strVal val="#ppt_y"/>
                                          </p:val>
                                        </p:tav>
                                        <p:tav tm="100000">
                                          <p:val>
                                            <p:strVal val="#ppt_y"/>
                                          </p:val>
                                        </p:tav>
                                      </p:tavLst>
                                    </p:anim>
                                    <p:animEffect transition="in" filter="fade">
                                      <p:cBhvr>
                                        <p:cTn id="54" dur="1000"/>
                                        <p:tgtEl>
                                          <p:spTgt spid="52230"/>
                                        </p:tgtEl>
                                      </p:cBhvr>
                                    </p:animEffect>
                                  </p:childTnLst>
                                </p:cTn>
                              </p:par>
                            </p:childTnLst>
                          </p:cTn>
                        </p:par>
                        <p:par>
                          <p:cTn id="55" fill="hold" nodeType="afterGroup">
                            <p:stCondLst>
                              <p:cond delay="9000"/>
                            </p:stCondLst>
                            <p:childTnLst>
                              <p:par>
                                <p:cTn id="56" presetID="34" presetClass="entr" presetSubtype="0" fill="hold" nodeType="afterEffect">
                                  <p:stCondLst>
                                    <p:cond delay="0"/>
                                  </p:stCondLst>
                                  <p:childTnLst>
                                    <p:set>
                                      <p:cBhvr>
                                        <p:cTn id="57" dur="1" fill="hold">
                                          <p:stCondLst>
                                            <p:cond delay="0"/>
                                          </p:stCondLst>
                                        </p:cTn>
                                        <p:tgtEl>
                                          <p:spTgt spid="52233"/>
                                        </p:tgtEl>
                                        <p:attrNameLst>
                                          <p:attrName>style.visibility</p:attrName>
                                        </p:attrNameLst>
                                      </p:cBhvr>
                                      <p:to>
                                        <p:strVal val="visible"/>
                                      </p:to>
                                    </p:set>
                                    <p:anim from="(-#ppt_w/2)" to="(#ppt_x)" calcmode="lin" valueType="num">
                                      <p:cBhvr>
                                        <p:cTn id="58" dur="600" fill="hold">
                                          <p:stCondLst>
                                            <p:cond delay="0"/>
                                          </p:stCondLst>
                                        </p:cTn>
                                        <p:tgtEl>
                                          <p:spTgt spid="52233"/>
                                        </p:tgtEl>
                                        <p:attrNameLst>
                                          <p:attrName>ppt_x</p:attrName>
                                        </p:attrNameLst>
                                      </p:cBhvr>
                                    </p:anim>
                                    <p:anim from="0" to="-1.0" calcmode="lin" valueType="num">
                                      <p:cBhvr>
                                        <p:cTn id="59" dur="200" decel="50000" autoRev="1" fill="hold">
                                          <p:stCondLst>
                                            <p:cond delay="600"/>
                                          </p:stCondLst>
                                        </p:cTn>
                                        <p:tgtEl>
                                          <p:spTgt spid="52233"/>
                                        </p:tgtEl>
                                        <p:attrNameLst>
                                          <p:attrName>xshear</p:attrName>
                                        </p:attrNameLst>
                                      </p:cBhvr>
                                    </p:anim>
                                    <p:animScale>
                                      <p:cBhvr>
                                        <p:cTn id="60" dur="200" decel="100000" autoRev="1" fill="hold">
                                          <p:stCondLst>
                                            <p:cond delay="600"/>
                                          </p:stCondLst>
                                        </p:cTn>
                                        <p:tgtEl>
                                          <p:spTgt spid="52233"/>
                                        </p:tgtEl>
                                      </p:cBhvr>
                                      <p:from x="100000" y="100000"/>
                                      <p:to x="80000" y="100000"/>
                                    </p:animScale>
                                    <p:anim by="(#ppt_h/3+#ppt_w*0.1)" calcmode="lin" valueType="num">
                                      <p:cBhvr additive="sum">
                                        <p:cTn id="61" dur="200" decel="100000" autoRev="1" fill="hold">
                                          <p:stCondLst>
                                            <p:cond delay="600"/>
                                          </p:stCondLst>
                                        </p:cTn>
                                        <p:tgtEl>
                                          <p:spTgt spid="5223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build="p"/>
      <p:bldP spid="52228" grpId="0"/>
      <p:bldP spid="52229" grpId="0"/>
      <p:bldP spid="522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7" name="Picture 7" descr="http://im0-tub.yandex.net/i?id=37180215-09"/>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50825" y="260350"/>
            <a:ext cx="8642350" cy="6264275"/>
          </a:xfrm>
          <a:prstGeom prst="rect">
            <a:avLst/>
          </a:prstGeom>
          <a:noFill/>
          <a:extLst>
            <a:ext uri="{909E8E84-426E-40DD-AFC4-6F175D3DCCD1}">
              <a14:hiddenFill xmlns:a14="http://schemas.microsoft.com/office/drawing/2010/main">
                <a:solidFill>
                  <a:srgbClr val="FFFFFF"/>
                </a:solidFill>
              </a14:hiddenFill>
            </a:ext>
          </a:extLst>
        </p:spPr>
      </p:pic>
      <p:sp>
        <p:nvSpPr>
          <p:cNvPr id="5122" name="Rectangle 2"/>
          <p:cNvSpPr>
            <a:spLocks noGrp="1" noChangeArrowheads="1"/>
          </p:cNvSpPr>
          <p:nvPr>
            <p:ph type="title"/>
          </p:nvPr>
        </p:nvSpPr>
        <p:spPr>
          <a:xfrm>
            <a:off x="2124075" y="274638"/>
            <a:ext cx="4895850" cy="561975"/>
          </a:xfrm>
        </p:spPr>
        <p:txBody>
          <a:bodyPr/>
          <a:lstStyle/>
          <a:p>
            <a:r>
              <a:rPr lang="ru-RU" sz="4000" b="1" i="1">
                <a:solidFill>
                  <a:srgbClr val="990000"/>
                </a:solidFill>
              </a:rPr>
              <a:t>Пифагор</a:t>
            </a:r>
          </a:p>
        </p:txBody>
      </p:sp>
      <p:sp>
        <p:nvSpPr>
          <p:cNvPr id="5125" name="Rectangle 5"/>
          <p:cNvSpPr>
            <a:spLocks noChangeArrowheads="1"/>
          </p:cNvSpPr>
          <p:nvPr/>
        </p:nvSpPr>
        <p:spPr bwMode="auto">
          <a:xfrm>
            <a:off x="0" y="2709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pic>
        <p:nvPicPr>
          <p:cNvPr id="5124" name="Picture 4" descr="pifago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3644900"/>
            <a:ext cx="1181100" cy="143827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im6-tub.yandex.net/i?id=109561889-01"/>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250825" y="1844675"/>
            <a:ext cx="990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im8-tub.yandex.net/i?id=125019670-04"/>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323850" y="5300663"/>
            <a:ext cx="1047750" cy="1276350"/>
          </a:xfrm>
          <a:prstGeom prst="rect">
            <a:avLst/>
          </a:prstGeom>
          <a:noFill/>
          <a:extLst>
            <a:ext uri="{909E8E84-426E-40DD-AFC4-6F175D3DCCD1}">
              <a14:hiddenFill xmlns:a14="http://schemas.microsoft.com/office/drawing/2010/main">
                <a:solidFill>
                  <a:srgbClr val="FFFFFF"/>
                </a:solidFill>
              </a14:hiddenFill>
            </a:ext>
          </a:extLst>
        </p:spPr>
      </p:pic>
      <p:sp>
        <p:nvSpPr>
          <p:cNvPr id="5129" name="Rectangle 9"/>
          <p:cNvSpPr>
            <a:spLocks noChangeArrowheads="1"/>
          </p:cNvSpPr>
          <p:nvPr/>
        </p:nvSpPr>
        <p:spPr bwMode="auto">
          <a:xfrm>
            <a:off x="0" y="13906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5130" name="Rectangle 10"/>
          <p:cNvSpPr>
            <a:spLocks noChangeArrowheads="1"/>
          </p:cNvSpPr>
          <p:nvPr/>
        </p:nvSpPr>
        <p:spPr bwMode="auto">
          <a:xfrm>
            <a:off x="0" y="2762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5131" name="Rectangle 11"/>
          <p:cNvSpPr>
            <a:spLocks noChangeArrowheads="1"/>
          </p:cNvSpPr>
          <p:nvPr/>
        </p:nvSpPr>
        <p:spPr bwMode="auto">
          <a:xfrm>
            <a:off x="0" y="4005263"/>
            <a:ext cx="9144000" cy="18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ru-RU"/>
          </a:p>
        </p:txBody>
      </p:sp>
      <p:sp>
        <p:nvSpPr>
          <p:cNvPr id="5132" name="Rectangle 12"/>
          <p:cNvSpPr>
            <a:spLocks noChangeArrowheads="1"/>
          </p:cNvSpPr>
          <p:nvPr/>
        </p:nvSpPr>
        <p:spPr bwMode="auto">
          <a:xfrm>
            <a:off x="1331913" y="836613"/>
            <a:ext cx="7129462" cy="3543300"/>
          </a:xfrm>
          <a:prstGeom prst="rect">
            <a:avLst/>
          </a:prstGeom>
          <a:noFill/>
          <a:ln>
            <a:noFill/>
          </a:ln>
          <a:effectLst/>
          <a:extLst>
            <a:ext uri="{909E8E84-426E-40DD-AFC4-6F175D3DCCD1}">
              <a14:hiddenFill xmlns:a14="http://schemas.microsoft.com/office/drawing/2010/main">
                <a:solidFill>
                  <a:srgbClr val="B4B1DB"/>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pPr lvl="1">
              <a:spcAft>
                <a:spcPts val="1000"/>
              </a:spcAft>
            </a:pPr>
            <a:r>
              <a:rPr lang="ru-RU" sz="1400" b="1">
                <a:latin typeface="Verdana" pitchFamily="34" charset="0"/>
              </a:rPr>
              <a:t>Пифагор (около 580 г.-500 г. до н.э.) - древнегреческий математик. Историю его жизни трудно отделить от легенд, представляющих Пифагора в качестве полубога и чудотворца, совершенного мудреца и "великого посвященного" во все тайные доктрины греков и варваров. Он стоял у истока греческой науки, был вынужден заниматься всем сразу: арифметикой и геометрией, астрономией и музыкой. Он первый заметил, что сила и единство науки основаны на работе с идеальными объектами. Например, прямая линия - это не тетива натянутого лука и не луч света: ведь они имеют небольшую толщину, а линия толщины не имеет. Несовершенные природные тела являются лишь грубоватым подобием идеальных математических сущностей. Первая научная модель мира, предложенная Пифагором - все природные тела и процессы суть искаженные подобия идеальных тел и движений - а закономерности идеальных объектов выражаются с помощью чисел. Теорема Пифагора одна из основополагающих теорем евклидовой геометрии: в прямоугольном треугольнике квадрат гипотенузы равен сумме квадратов катетов. Пифагоровы числа (Пифагорова тройка) - комбинация из трех целых чисел, удовлетворяющих соотношению x2 + y2 = z2. Например, тройка чисел: 3, 4 и 5. Пифагоровы штаны - шуточное название теоремы Пифагора, возникшее в силу того, что раньше эта теорема доказывалась через доказательство равенства суммы площадей квадратов, построенных на катетах прямоугольного треугольника, площади квадрата, построенного на гипотенузе этого треугольника. Эти квадраты напоминали школьникам покрой мужских штанов, что породило следующее стихотворение: "Пифагоровы штаны - на все стороны равны".</a:t>
            </a:r>
            <a:endParaRPr lang="ru-RU" sz="14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Scale>
                                      <p:cBhvr>
                                        <p:cTn id="7" dur="1000" decel="50000" fill="hold">
                                          <p:stCondLst>
                                            <p:cond delay="0"/>
                                          </p:stCondLst>
                                        </p:cTn>
                                        <p:tgtEl>
                                          <p:spTgt spid="512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122"/>
                                        </p:tgtEl>
                                        <p:attrNameLst>
                                          <p:attrName>ppt_x</p:attrName>
                                          <p:attrName>ppt_y</p:attrName>
                                        </p:attrNameLst>
                                      </p:cBhvr>
                                    </p:animMotion>
                                    <p:animEffect transition="in" filter="fade">
                                      <p:cBhvr>
                                        <p:cTn id="9" dur="1000"/>
                                        <p:tgtEl>
                                          <p:spTgt spid="5122"/>
                                        </p:tgtEl>
                                      </p:cBhvr>
                                    </p:animEffect>
                                  </p:childTnLst>
                                </p:cTn>
                              </p:par>
                            </p:childTnLst>
                          </p:cTn>
                        </p:par>
                        <p:par>
                          <p:cTn id="10" fill="hold" nodeType="afterGroup">
                            <p:stCondLst>
                              <p:cond delay="1000"/>
                            </p:stCondLst>
                            <p:childTnLst>
                              <p:par>
                                <p:cTn id="11" presetID="26" presetClass="entr" presetSubtype="0" fill="hold" grpId="0" nodeType="afterEffect">
                                  <p:stCondLst>
                                    <p:cond delay="0"/>
                                  </p:stCondLst>
                                  <p:childTnLst>
                                    <p:set>
                                      <p:cBhvr>
                                        <p:cTn id="12" dur="1" fill="hold">
                                          <p:stCondLst>
                                            <p:cond delay="0"/>
                                          </p:stCondLst>
                                        </p:cTn>
                                        <p:tgtEl>
                                          <p:spTgt spid="5132"/>
                                        </p:tgtEl>
                                        <p:attrNameLst>
                                          <p:attrName>style.visibility</p:attrName>
                                        </p:attrNameLst>
                                      </p:cBhvr>
                                      <p:to>
                                        <p:strVal val="visible"/>
                                      </p:to>
                                    </p:set>
                                    <p:animEffect transition="in" filter="wipe(down)">
                                      <p:cBhvr>
                                        <p:cTn id="13" dur="580">
                                          <p:stCondLst>
                                            <p:cond delay="0"/>
                                          </p:stCondLst>
                                        </p:cTn>
                                        <p:tgtEl>
                                          <p:spTgt spid="5132"/>
                                        </p:tgtEl>
                                      </p:cBhvr>
                                    </p:animEffect>
                                    <p:anim calcmode="lin" valueType="num">
                                      <p:cBhvr>
                                        <p:cTn id="14" dur="1822" tmFilter="0,0; 0.14,0.36; 0.43,0.73; 0.71,0.91; 1.0,1.0">
                                          <p:stCondLst>
                                            <p:cond delay="0"/>
                                          </p:stCondLst>
                                        </p:cTn>
                                        <p:tgtEl>
                                          <p:spTgt spid="5132"/>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132"/>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132"/>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132"/>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132"/>
                                        </p:tgtEl>
                                        <p:attrNameLst>
                                          <p:attrName>ppt_y</p:attrName>
                                        </p:attrNameLst>
                                      </p:cBhvr>
                                      <p:tavLst>
                                        <p:tav tm="0" fmla="#ppt_y-sin(pi*$)/81">
                                          <p:val>
                                            <p:fltVal val="0"/>
                                          </p:val>
                                        </p:tav>
                                        <p:tav tm="100000">
                                          <p:val>
                                            <p:fltVal val="1"/>
                                          </p:val>
                                        </p:tav>
                                      </p:tavLst>
                                    </p:anim>
                                    <p:animScale>
                                      <p:cBhvr>
                                        <p:cTn id="19" dur="26">
                                          <p:stCondLst>
                                            <p:cond delay="650"/>
                                          </p:stCondLst>
                                        </p:cTn>
                                        <p:tgtEl>
                                          <p:spTgt spid="5132"/>
                                        </p:tgtEl>
                                      </p:cBhvr>
                                      <p:to x="100000" y="60000"/>
                                    </p:animScale>
                                    <p:animScale>
                                      <p:cBhvr>
                                        <p:cTn id="20" dur="166" decel="50000">
                                          <p:stCondLst>
                                            <p:cond delay="676"/>
                                          </p:stCondLst>
                                        </p:cTn>
                                        <p:tgtEl>
                                          <p:spTgt spid="5132"/>
                                        </p:tgtEl>
                                      </p:cBhvr>
                                      <p:to x="100000" y="100000"/>
                                    </p:animScale>
                                    <p:animScale>
                                      <p:cBhvr>
                                        <p:cTn id="21" dur="26">
                                          <p:stCondLst>
                                            <p:cond delay="1312"/>
                                          </p:stCondLst>
                                        </p:cTn>
                                        <p:tgtEl>
                                          <p:spTgt spid="5132"/>
                                        </p:tgtEl>
                                      </p:cBhvr>
                                      <p:to x="100000" y="80000"/>
                                    </p:animScale>
                                    <p:animScale>
                                      <p:cBhvr>
                                        <p:cTn id="22" dur="166" decel="50000">
                                          <p:stCondLst>
                                            <p:cond delay="1338"/>
                                          </p:stCondLst>
                                        </p:cTn>
                                        <p:tgtEl>
                                          <p:spTgt spid="5132"/>
                                        </p:tgtEl>
                                      </p:cBhvr>
                                      <p:to x="100000" y="100000"/>
                                    </p:animScale>
                                    <p:animScale>
                                      <p:cBhvr>
                                        <p:cTn id="23" dur="26">
                                          <p:stCondLst>
                                            <p:cond delay="1642"/>
                                          </p:stCondLst>
                                        </p:cTn>
                                        <p:tgtEl>
                                          <p:spTgt spid="5132"/>
                                        </p:tgtEl>
                                      </p:cBhvr>
                                      <p:to x="100000" y="90000"/>
                                    </p:animScale>
                                    <p:animScale>
                                      <p:cBhvr>
                                        <p:cTn id="24" dur="166" decel="50000">
                                          <p:stCondLst>
                                            <p:cond delay="1668"/>
                                          </p:stCondLst>
                                        </p:cTn>
                                        <p:tgtEl>
                                          <p:spTgt spid="5132"/>
                                        </p:tgtEl>
                                      </p:cBhvr>
                                      <p:to x="100000" y="100000"/>
                                    </p:animScale>
                                    <p:animScale>
                                      <p:cBhvr>
                                        <p:cTn id="25" dur="26">
                                          <p:stCondLst>
                                            <p:cond delay="1808"/>
                                          </p:stCondLst>
                                        </p:cTn>
                                        <p:tgtEl>
                                          <p:spTgt spid="5132"/>
                                        </p:tgtEl>
                                      </p:cBhvr>
                                      <p:to x="100000" y="95000"/>
                                    </p:animScale>
                                    <p:animScale>
                                      <p:cBhvr>
                                        <p:cTn id="26" dur="166" decel="50000">
                                          <p:stCondLst>
                                            <p:cond delay="1834"/>
                                          </p:stCondLst>
                                        </p:cTn>
                                        <p:tgtEl>
                                          <p:spTgt spid="5132"/>
                                        </p:tgtEl>
                                      </p:cBhvr>
                                      <p:to x="100000" y="100000"/>
                                    </p:animScale>
                                  </p:childTnLst>
                                </p:cTn>
                              </p:par>
                            </p:childTnLst>
                          </p:cTn>
                        </p:par>
                        <p:par>
                          <p:cTn id="27" fill="hold" nodeType="afterGroup">
                            <p:stCondLst>
                              <p:cond delay="3000"/>
                            </p:stCondLst>
                            <p:childTnLst>
                              <p:par>
                                <p:cTn id="28" presetID="25" presetClass="entr" presetSubtype="0" fill="hold" nodeType="afterEffect">
                                  <p:stCondLst>
                                    <p:cond delay="0"/>
                                  </p:stCondLst>
                                  <p:childTnLst>
                                    <p:set>
                                      <p:cBhvr>
                                        <p:cTn id="29" dur="1" fill="hold">
                                          <p:stCondLst>
                                            <p:cond delay="0"/>
                                          </p:stCondLst>
                                        </p:cTn>
                                        <p:tgtEl>
                                          <p:spTgt spid="5128"/>
                                        </p:tgtEl>
                                        <p:attrNameLst>
                                          <p:attrName>style.visibility</p:attrName>
                                        </p:attrNameLst>
                                      </p:cBhvr>
                                      <p:to>
                                        <p:strVal val="visible"/>
                                      </p:to>
                                    </p:set>
                                    <p:anim calcmode="lin" valueType="num">
                                      <p:cBhvr>
                                        <p:cTn id="30" dur="500" decel="50000" fill="hold">
                                          <p:stCondLst>
                                            <p:cond delay="0"/>
                                          </p:stCondLst>
                                        </p:cTn>
                                        <p:tgtEl>
                                          <p:spTgt spid="5128"/>
                                        </p:tgtEl>
                                        <p:attrNameLst>
                                          <p:attrName>style.rotation</p:attrName>
                                        </p:attrNameLst>
                                      </p:cBhvr>
                                      <p:tavLst>
                                        <p:tav tm="0">
                                          <p:val>
                                            <p:fltVal val="-90"/>
                                          </p:val>
                                        </p:tav>
                                        <p:tav tm="100000">
                                          <p:val>
                                            <p:fltVal val="0"/>
                                          </p:val>
                                        </p:tav>
                                      </p:tavLst>
                                    </p:anim>
                                    <p:anim calcmode="lin" valueType="num">
                                      <p:cBhvr>
                                        <p:cTn id="31" dur="500" decel="50000" fill="hold">
                                          <p:stCondLst>
                                            <p:cond delay="0"/>
                                          </p:stCondLst>
                                        </p:cTn>
                                        <p:tgtEl>
                                          <p:spTgt spid="5128"/>
                                        </p:tgtEl>
                                        <p:attrNameLst>
                                          <p:attrName>ppt_w</p:attrName>
                                        </p:attrNameLst>
                                      </p:cBhvr>
                                      <p:tavLst>
                                        <p:tav tm="0">
                                          <p:val>
                                            <p:strVal val="#ppt_w"/>
                                          </p:val>
                                        </p:tav>
                                        <p:tav tm="100000">
                                          <p:val>
                                            <p:strVal val="#ppt_w*.05"/>
                                          </p:val>
                                        </p:tav>
                                      </p:tavLst>
                                    </p:anim>
                                    <p:anim calcmode="lin" valueType="num">
                                      <p:cBhvr>
                                        <p:cTn id="32" dur="500" accel="50000" fill="hold">
                                          <p:stCondLst>
                                            <p:cond delay="500"/>
                                          </p:stCondLst>
                                        </p:cTn>
                                        <p:tgtEl>
                                          <p:spTgt spid="5128"/>
                                        </p:tgtEl>
                                        <p:attrNameLst>
                                          <p:attrName>ppt_w</p:attrName>
                                        </p:attrNameLst>
                                      </p:cBhvr>
                                      <p:tavLst>
                                        <p:tav tm="0">
                                          <p:val>
                                            <p:strVal val="#ppt_w*.05"/>
                                          </p:val>
                                        </p:tav>
                                        <p:tav tm="100000">
                                          <p:val>
                                            <p:strVal val="#ppt_w"/>
                                          </p:val>
                                        </p:tav>
                                      </p:tavLst>
                                    </p:anim>
                                    <p:anim calcmode="lin" valueType="num">
                                      <p:cBhvr>
                                        <p:cTn id="33" dur="1000" fill="hold"/>
                                        <p:tgtEl>
                                          <p:spTgt spid="5128"/>
                                        </p:tgtEl>
                                        <p:attrNameLst>
                                          <p:attrName>ppt_h</p:attrName>
                                        </p:attrNameLst>
                                      </p:cBhvr>
                                      <p:tavLst>
                                        <p:tav tm="0">
                                          <p:val>
                                            <p:strVal val="#ppt_h"/>
                                          </p:val>
                                        </p:tav>
                                        <p:tav tm="100000">
                                          <p:val>
                                            <p:strVal val="#ppt_h"/>
                                          </p:val>
                                        </p:tav>
                                      </p:tavLst>
                                    </p:anim>
                                    <p:anim calcmode="lin" valueType="num">
                                      <p:cBhvr>
                                        <p:cTn id="34" dur="500" decel="50000" fill="hold">
                                          <p:stCondLst>
                                            <p:cond delay="0"/>
                                          </p:stCondLst>
                                        </p:cTn>
                                        <p:tgtEl>
                                          <p:spTgt spid="5128"/>
                                        </p:tgtEl>
                                        <p:attrNameLst>
                                          <p:attrName>ppt_x</p:attrName>
                                        </p:attrNameLst>
                                      </p:cBhvr>
                                      <p:tavLst>
                                        <p:tav tm="0">
                                          <p:val>
                                            <p:strVal val="#ppt_x+.4"/>
                                          </p:val>
                                        </p:tav>
                                        <p:tav tm="100000">
                                          <p:val>
                                            <p:strVal val="#ppt_x"/>
                                          </p:val>
                                        </p:tav>
                                      </p:tavLst>
                                    </p:anim>
                                    <p:anim calcmode="lin" valueType="num">
                                      <p:cBhvr>
                                        <p:cTn id="35" dur="500" decel="50000" fill="hold">
                                          <p:stCondLst>
                                            <p:cond delay="0"/>
                                          </p:stCondLst>
                                        </p:cTn>
                                        <p:tgtEl>
                                          <p:spTgt spid="5128"/>
                                        </p:tgtEl>
                                        <p:attrNameLst>
                                          <p:attrName>ppt_y</p:attrName>
                                        </p:attrNameLst>
                                      </p:cBhvr>
                                      <p:tavLst>
                                        <p:tav tm="0">
                                          <p:val>
                                            <p:strVal val="#ppt_y-.2"/>
                                          </p:val>
                                        </p:tav>
                                        <p:tav tm="100000">
                                          <p:val>
                                            <p:strVal val="#ppt_y+.1"/>
                                          </p:val>
                                        </p:tav>
                                      </p:tavLst>
                                    </p:anim>
                                    <p:anim calcmode="lin" valueType="num">
                                      <p:cBhvr>
                                        <p:cTn id="36" dur="500" accel="50000" fill="hold">
                                          <p:stCondLst>
                                            <p:cond delay="500"/>
                                          </p:stCondLst>
                                        </p:cTn>
                                        <p:tgtEl>
                                          <p:spTgt spid="5128"/>
                                        </p:tgtEl>
                                        <p:attrNameLst>
                                          <p:attrName>ppt_y</p:attrName>
                                        </p:attrNameLst>
                                      </p:cBhvr>
                                      <p:tavLst>
                                        <p:tav tm="0">
                                          <p:val>
                                            <p:strVal val="#ppt_y+.1"/>
                                          </p:val>
                                        </p:tav>
                                        <p:tav tm="100000">
                                          <p:val>
                                            <p:strVal val="#ppt_y"/>
                                          </p:val>
                                        </p:tav>
                                      </p:tavLst>
                                    </p:anim>
                                    <p:animEffect transition="in" filter="fade">
                                      <p:cBhvr>
                                        <p:cTn id="37" dur="1000" decel="50000">
                                          <p:stCondLst>
                                            <p:cond delay="0"/>
                                          </p:stCondLst>
                                        </p:cTn>
                                        <p:tgtEl>
                                          <p:spTgt spid="5128"/>
                                        </p:tgtEl>
                                      </p:cBhvr>
                                    </p:animEffect>
                                  </p:childTnLst>
                                </p:cTn>
                              </p:par>
                            </p:childTnLst>
                          </p:cTn>
                        </p:par>
                        <p:par>
                          <p:cTn id="38" fill="hold" nodeType="afterGroup">
                            <p:stCondLst>
                              <p:cond delay="4000"/>
                            </p:stCondLst>
                            <p:childTnLst>
                              <p:par>
                                <p:cTn id="39" presetID="54" presetClass="entr" presetSubtype="0" accel="100000" fill="hold" nodeType="afterEffect">
                                  <p:stCondLst>
                                    <p:cond delay="0"/>
                                  </p:stCondLst>
                                  <p:childTnLst>
                                    <p:set>
                                      <p:cBhvr>
                                        <p:cTn id="40" dur="1" fill="hold">
                                          <p:stCondLst>
                                            <p:cond delay="0"/>
                                          </p:stCondLst>
                                        </p:cTn>
                                        <p:tgtEl>
                                          <p:spTgt spid="5124"/>
                                        </p:tgtEl>
                                        <p:attrNameLst>
                                          <p:attrName>style.visibility</p:attrName>
                                        </p:attrNameLst>
                                      </p:cBhvr>
                                      <p:to>
                                        <p:strVal val="visible"/>
                                      </p:to>
                                    </p:set>
                                    <p:anim calcmode="lin" valueType="num">
                                      <p:cBhvr>
                                        <p:cTn id="41" dur="500" fill="hold"/>
                                        <p:tgtEl>
                                          <p:spTgt spid="5124"/>
                                        </p:tgtEl>
                                        <p:attrNameLst>
                                          <p:attrName>ppt_w</p:attrName>
                                        </p:attrNameLst>
                                      </p:cBhvr>
                                      <p:tavLst>
                                        <p:tav tm="0">
                                          <p:val>
                                            <p:strVal val="#ppt_w*0.05"/>
                                          </p:val>
                                        </p:tav>
                                        <p:tav tm="100000">
                                          <p:val>
                                            <p:strVal val="#ppt_w"/>
                                          </p:val>
                                        </p:tav>
                                      </p:tavLst>
                                    </p:anim>
                                    <p:anim calcmode="lin" valueType="num">
                                      <p:cBhvr>
                                        <p:cTn id="42" dur="500" fill="hold"/>
                                        <p:tgtEl>
                                          <p:spTgt spid="5124"/>
                                        </p:tgtEl>
                                        <p:attrNameLst>
                                          <p:attrName>ppt_h</p:attrName>
                                        </p:attrNameLst>
                                      </p:cBhvr>
                                      <p:tavLst>
                                        <p:tav tm="0">
                                          <p:val>
                                            <p:strVal val="#ppt_h"/>
                                          </p:val>
                                        </p:tav>
                                        <p:tav tm="100000">
                                          <p:val>
                                            <p:strVal val="#ppt_h"/>
                                          </p:val>
                                        </p:tav>
                                      </p:tavLst>
                                    </p:anim>
                                    <p:anim calcmode="lin" valueType="num">
                                      <p:cBhvr>
                                        <p:cTn id="43" dur="500" fill="hold"/>
                                        <p:tgtEl>
                                          <p:spTgt spid="5124"/>
                                        </p:tgtEl>
                                        <p:attrNameLst>
                                          <p:attrName>ppt_x</p:attrName>
                                        </p:attrNameLst>
                                      </p:cBhvr>
                                      <p:tavLst>
                                        <p:tav tm="0">
                                          <p:val>
                                            <p:strVal val="#ppt_x-.2"/>
                                          </p:val>
                                        </p:tav>
                                        <p:tav tm="100000">
                                          <p:val>
                                            <p:strVal val="#ppt_x"/>
                                          </p:val>
                                        </p:tav>
                                      </p:tavLst>
                                    </p:anim>
                                    <p:anim calcmode="lin" valueType="num">
                                      <p:cBhvr>
                                        <p:cTn id="44" dur="500" fill="hold"/>
                                        <p:tgtEl>
                                          <p:spTgt spid="5124"/>
                                        </p:tgtEl>
                                        <p:attrNameLst>
                                          <p:attrName>ppt_y</p:attrName>
                                        </p:attrNameLst>
                                      </p:cBhvr>
                                      <p:tavLst>
                                        <p:tav tm="0">
                                          <p:val>
                                            <p:strVal val="#ppt_y"/>
                                          </p:val>
                                        </p:tav>
                                        <p:tav tm="100000">
                                          <p:val>
                                            <p:strVal val="#ppt_y"/>
                                          </p:val>
                                        </p:tav>
                                      </p:tavLst>
                                    </p:anim>
                                    <p:animEffect transition="in" filter="fade">
                                      <p:cBhvr>
                                        <p:cTn id="45" dur="500"/>
                                        <p:tgtEl>
                                          <p:spTgt spid="5124"/>
                                        </p:tgtEl>
                                      </p:cBhvr>
                                    </p:animEffect>
                                  </p:childTnLst>
                                </p:cTn>
                              </p:par>
                            </p:childTnLst>
                          </p:cTn>
                        </p:par>
                        <p:par>
                          <p:cTn id="46" fill="hold" nodeType="afterGroup">
                            <p:stCondLst>
                              <p:cond delay="4500"/>
                            </p:stCondLst>
                            <p:childTnLst>
                              <p:par>
                                <p:cTn id="47" presetID="35" presetClass="entr" presetSubtype="0" fill="hold" nodeType="afterEffect">
                                  <p:stCondLst>
                                    <p:cond delay="0"/>
                                  </p:stCondLst>
                                  <p:childTnLst>
                                    <p:set>
                                      <p:cBhvr>
                                        <p:cTn id="48" dur="1" fill="hold">
                                          <p:stCondLst>
                                            <p:cond delay="0"/>
                                          </p:stCondLst>
                                        </p:cTn>
                                        <p:tgtEl>
                                          <p:spTgt spid="5126"/>
                                        </p:tgtEl>
                                        <p:attrNameLst>
                                          <p:attrName>style.visibility</p:attrName>
                                        </p:attrNameLst>
                                      </p:cBhvr>
                                      <p:to>
                                        <p:strVal val="visible"/>
                                      </p:to>
                                    </p:set>
                                    <p:animEffect transition="in" filter="fade">
                                      <p:cBhvr>
                                        <p:cTn id="49" dur="2000"/>
                                        <p:tgtEl>
                                          <p:spTgt spid="5126"/>
                                        </p:tgtEl>
                                      </p:cBhvr>
                                    </p:animEffect>
                                    <p:anim calcmode="lin" valueType="num">
                                      <p:cBhvr>
                                        <p:cTn id="50" dur="2000" fill="hold"/>
                                        <p:tgtEl>
                                          <p:spTgt spid="5126"/>
                                        </p:tgtEl>
                                        <p:attrNameLst>
                                          <p:attrName>style.rotation</p:attrName>
                                        </p:attrNameLst>
                                      </p:cBhvr>
                                      <p:tavLst>
                                        <p:tav tm="0">
                                          <p:val>
                                            <p:fltVal val="720"/>
                                          </p:val>
                                        </p:tav>
                                        <p:tav tm="100000">
                                          <p:val>
                                            <p:fltVal val="0"/>
                                          </p:val>
                                        </p:tav>
                                      </p:tavLst>
                                    </p:anim>
                                    <p:anim calcmode="lin" valueType="num">
                                      <p:cBhvr>
                                        <p:cTn id="51" dur="2000" fill="hold"/>
                                        <p:tgtEl>
                                          <p:spTgt spid="5126"/>
                                        </p:tgtEl>
                                        <p:attrNameLst>
                                          <p:attrName>ppt_h</p:attrName>
                                        </p:attrNameLst>
                                      </p:cBhvr>
                                      <p:tavLst>
                                        <p:tav tm="0">
                                          <p:val>
                                            <p:fltVal val="0"/>
                                          </p:val>
                                        </p:tav>
                                        <p:tav tm="100000">
                                          <p:val>
                                            <p:strVal val="#ppt_h"/>
                                          </p:val>
                                        </p:tav>
                                      </p:tavLst>
                                    </p:anim>
                                    <p:anim calcmode="lin" valueType="num">
                                      <p:cBhvr>
                                        <p:cTn id="52" dur="2000" fill="hold"/>
                                        <p:tgtEl>
                                          <p:spTgt spid="512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3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3077" name="Rectangle 5"/>
          <p:cNvSpPr>
            <a:spLocks noGrp="1" noChangeArrowheads="1"/>
          </p:cNvSpPr>
          <p:nvPr>
            <p:ph type="title"/>
          </p:nvPr>
        </p:nvSpPr>
        <p:spPr>
          <a:xfrm>
            <a:off x="684213" y="836613"/>
            <a:ext cx="8156575" cy="5545137"/>
          </a:xfrm>
        </p:spPr>
        <p:txBody>
          <a:bodyPr/>
          <a:lstStyle/>
          <a:p>
            <a:r>
              <a:rPr lang="ru-RU" sz="2800" b="1" i="1"/>
              <a:t>         Математика владеет не только истиной, но и высшей красотой -красотой</a:t>
            </a:r>
            <a:br>
              <a:rPr lang="ru-RU" sz="2800" b="1" i="1"/>
            </a:br>
            <a:r>
              <a:rPr lang="ru-RU" sz="2800" b="1" i="1"/>
              <a:t>отточенной и строгой, возвышенно чистой и стремящейся к подлинному </a:t>
            </a:r>
            <a:br>
              <a:rPr lang="ru-RU" sz="2800" b="1" i="1"/>
            </a:br>
            <a:r>
              <a:rPr lang="ru-RU" sz="2800" b="1" i="1"/>
              <a:t>совершенству, которое свойственно лишь величайшим образцам искусства.</a:t>
            </a:r>
            <a:br>
              <a:rPr lang="ru-RU" sz="2800" b="1" i="1"/>
            </a:br>
            <a:r>
              <a:rPr lang="ru-RU" sz="2800" b="1" i="1"/>
              <a:t>          </a:t>
            </a:r>
            <a:br>
              <a:rPr lang="ru-RU" sz="2800" b="1" i="1"/>
            </a:br>
            <a:r>
              <a:rPr lang="ru-RU" sz="2800" b="1" i="1"/>
              <a:t>                      Бертран Рассел</a:t>
            </a:r>
            <a:br>
              <a:rPr lang="ru-RU" sz="2800" b="1" i="1"/>
            </a:br>
            <a:endParaRPr lang="ru-RU" sz="2800" b="1" i="1"/>
          </a:p>
        </p:txBody>
      </p:sp>
      <p:pic>
        <p:nvPicPr>
          <p:cNvPr id="3079" name="Picture 8" descr="dividers_200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267618" y="3363119"/>
            <a:ext cx="4089400"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7" descr="dividers_200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549275"/>
            <a:ext cx="6840537"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8" descr="dividers_200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1339056" y="3075781"/>
            <a:ext cx="4089400"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9" descr="dividers_200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6177757" y="2686844"/>
            <a:ext cx="4464050"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4" name="Picture 7" descr="dividers_200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5589588"/>
            <a:ext cx="6840537"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077"/>
                                        </p:tgtEl>
                                        <p:attrNameLst>
                                          <p:attrName>style.visibility</p:attrName>
                                        </p:attrNameLst>
                                      </p:cBhvr>
                                      <p:to>
                                        <p:strVal val="visible"/>
                                      </p:to>
                                    </p:set>
                                    <p:animEffect transition="in" filter="wheel(4)">
                                      <p:cBhvr>
                                        <p:cTn id="7" dur="2000"/>
                                        <p:tgtEl>
                                          <p:spTgt spid="3077"/>
                                        </p:tgtEl>
                                      </p:cBhvr>
                                    </p:animEffect>
                                  </p:childTnLst>
                                </p:cTn>
                              </p:par>
                            </p:childTnLst>
                          </p:cTn>
                        </p:par>
                        <p:par>
                          <p:cTn id="8" fill="hold" nodeType="afterGroup">
                            <p:stCondLst>
                              <p:cond delay="2000"/>
                            </p:stCondLst>
                            <p:childTnLst>
                              <p:par>
                                <p:cTn id="9" presetID="3" presetClass="entr" presetSubtype="10" fill="hold" grpId="1" nodeType="afterEffect">
                                  <p:stCondLst>
                                    <p:cond delay="0"/>
                                  </p:stCondLst>
                                  <p:childTnLst>
                                    <p:set>
                                      <p:cBhvr>
                                        <p:cTn id="10" dur="1" fill="hold">
                                          <p:stCondLst>
                                            <p:cond delay="0"/>
                                          </p:stCondLst>
                                        </p:cTn>
                                        <p:tgtEl>
                                          <p:spTgt spid="3077"/>
                                        </p:tgtEl>
                                        <p:attrNameLst>
                                          <p:attrName>style.visibility</p:attrName>
                                        </p:attrNameLst>
                                      </p:cBhvr>
                                      <p:to>
                                        <p:strVal val="visible"/>
                                      </p:to>
                                    </p:set>
                                    <p:animEffect transition="in" filter="blinds(horizontal)">
                                      <p:cBhvr>
                                        <p:cTn id="11" dur="5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p:bldP spid="3077" grpId="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ru-RU" b="1">
                <a:solidFill>
                  <a:srgbClr val="000099"/>
                </a:solidFill>
              </a:rPr>
              <a:t>Виет</a:t>
            </a:r>
          </a:p>
        </p:txBody>
      </p:sp>
      <p:sp>
        <p:nvSpPr>
          <p:cNvPr id="8195" name="Rectangle 3"/>
          <p:cNvSpPr>
            <a:spLocks noGrp="1" noChangeArrowheads="1"/>
          </p:cNvSpPr>
          <p:nvPr>
            <p:ph type="body" idx="1"/>
          </p:nvPr>
        </p:nvSpPr>
        <p:spPr>
          <a:xfrm>
            <a:off x="0" y="1341438"/>
            <a:ext cx="6635750" cy="4997450"/>
          </a:xfrm>
        </p:spPr>
        <p:txBody>
          <a:bodyPr/>
          <a:lstStyle/>
          <a:p>
            <a:pPr>
              <a:lnSpc>
                <a:spcPct val="80000"/>
              </a:lnSpc>
              <a:buFontTx/>
              <a:buNone/>
            </a:pPr>
            <a:r>
              <a:rPr lang="ru-RU" sz="1800"/>
              <a:t>      </a:t>
            </a:r>
            <a:r>
              <a:rPr lang="ru-RU" sz="1800" b="1">
                <a:solidFill>
                  <a:schemeClr val="tx2"/>
                </a:solidFill>
              </a:rPr>
              <a:t>Франсуа Виет (1540 -1603) - французский математик В 1591 ввёл буквенные обозначения не только для неизвестных величин, но и для коэффициентов уравнений; благодаря этому стало впервые возможным выражение свойств уравнений и их корней общими формулами. Ему принадлежит установление единообразного приёма решения уравнений 2-й, 3-й и 4-й степеней. Среди открытий сам Виет особенно высоко ценил установление зависимости между корнями и коэффициентами уравнений. Для приближённого решения уравнений с численными коэффициентами Виет предложил метод, сходный с позднейшим методом Ньютона. В тригонометрии Виет дал полное решение задачи об определении всех элементов плоского или сферического треугольника по трём данным, нашёл важные разложения </a:t>
            </a:r>
            <a:r>
              <a:rPr lang="en-US" sz="1800" b="1">
                <a:solidFill>
                  <a:schemeClr val="tx2"/>
                </a:solidFill>
              </a:rPr>
              <a:t>cos n</a:t>
            </a:r>
            <a:r>
              <a:rPr lang="ru-RU" sz="1800" b="1">
                <a:solidFill>
                  <a:schemeClr val="tx2"/>
                </a:solidFill>
              </a:rPr>
              <a:t>х и </a:t>
            </a:r>
            <a:r>
              <a:rPr lang="en-US" sz="1800" b="1">
                <a:solidFill>
                  <a:schemeClr val="tx2"/>
                </a:solidFill>
              </a:rPr>
              <a:t>sin n</a:t>
            </a:r>
            <a:r>
              <a:rPr lang="ru-RU" sz="1800" b="1">
                <a:solidFill>
                  <a:schemeClr val="tx2"/>
                </a:solidFill>
              </a:rPr>
              <a:t>х по степеням </a:t>
            </a:r>
            <a:r>
              <a:rPr lang="en-US" sz="1800" b="1">
                <a:solidFill>
                  <a:schemeClr val="tx2"/>
                </a:solidFill>
              </a:rPr>
              <a:t>cos</a:t>
            </a:r>
            <a:r>
              <a:rPr lang="ru-RU" sz="1800" b="1">
                <a:solidFill>
                  <a:schemeClr val="tx2"/>
                </a:solidFill>
              </a:rPr>
              <a:t> х и </a:t>
            </a:r>
            <a:r>
              <a:rPr lang="en-US" sz="1800" b="1">
                <a:solidFill>
                  <a:schemeClr val="tx2"/>
                </a:solidFill>
              </a:rPr>
              <a:t>sin</a:t>
            </a:r>
            <a:r>
              <a:rPr lang="ru-RU" sz="1800" b="1">
                <a:solidFill>
                  <a:schemeClr val="tx2"/>
                </a:solidFill>
              </a:rPr>
              <a:t> х. Виет впервые рассмотрел бесконечные произведения. </a:t>
            </a:r>
          </a:p>
        </p:txBody>
      </p:sp>
      <p:pic>
        <p:nvPicPr>
          <p:cNvPr id="8196" name="Picture 4" descr="viet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260350"/>
            <a:ext cx="2087562" cy="32400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decel="50000" fill="hold">
                                          <p:stCondLst>
                                            <p:cond delay="0"/>
                                          </p:stCondLst>
                                        </p:cTn>
                                        <p:tgtEl>
                                          <p:spTgt spid="819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19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194"/>
                                        </p:tgtEl>
                                        <p:attrNameLst>
                                          <p:attrName>ppt_w</p:attrName>
                                        </p:attrNameLst>
                                      </p:cBhvr>
                                      <p:tavLst>
                                        <p:tav tm="0">
                                          <p:val>
                                            <p:strVal val="#ppt_w*.05"/>
                                          </p:val>
                                        </p:tav>
                                        <p:tav tm="100000">
                                          <p:val>
                                            <p:strVal val="#ppt_w"/>
                                          </p:val>
                                        </p:tav>
                                      </p:tavLst>
                                    </p:anim>
                                    <p:anim calcmode="lin" valueType="num">
                                      <p:cBhvr>
                                        <p:cTn id="10" dur="1000" fill="hold"/>
                                        <p:tgtEl>
                                          <p:spTgt spid="819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19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19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19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194"/>
                                        </p:tgtEl>
                                      </p:cBhvr>
                                    </p:animEffect>
                                  </p:childTnLst>
                                </p:cTn>
                              </p:par>
                            </p:childTnLst>
                          </p:cTn>
                        </p:par>
                        <p:par>
                          <p:cTn id="15" fill="hold" nodeType="afterGroup">
                            <p:stCondLst>
                              <p:cond delay="1000"/>
                            </p:stCondLst>
                            <p:childTnLst>
                              <p:par>
                                <p:cTn id="16" presetID="35" presetClass="entr" presetSubtype="0" fill="hold" nodeType="afterEffect">
                                  <p:stCondLst>
                                    <p:cond delay="0"/>
                                  </p:stCondLst>
                                  <p:childTnLst>
                                    <p:set>
                                      <p:cBhvr>
                                        <p:cTn id="17" dur="1" fill="hold">
                                          <p:stCondLst>
                                            <p:cond delay="0"/>
                                          </p:stCondLst>
                                        </p:cTn>
                                        <p:tgtEl>
                                          <p:spTgt spid="8196"/>
                                        </p:tgtEl>
                                        <p:attrNameLst>
                                          <p:attrName>style.visibility</p:attrName>
                                        </p:attrNameLst>
                                      </p:cBhvr>
                                      <p:to>
                                        <p:strVal val="visible"/>
                                      </p:to>
                                    </p:set>
                                    <p:animEffect transition="in" filter="fade">
                                      <p:cBhvr>
                                        <p:cTn id="18" dur="2000"/>
                                        <p:tgtEl>
                                          <p:spTgt spid="8196"/>
                                        </p:tgtEl>
                                      </p:cBhvr>
                                    </p:animEffect>
                                    <p:anim calcmode="lin" valueType="num">
                                      <p:cBhvr>
                                        <p:cTn id="19" dur="2000" fill="hold"/>
                                        <p:tgtEl>
                                          <p:spTgt spid="8196"/>
                                        </p:tgtEl>
                                        <p:attrNameLst>
                                          <p:attrName>style.rotation</p:attrName>
                                        </p:attrNameLst>
                                      </p:cBhvr>
                                      <p:tavLst>
                                        <p:tav tm="0">
                                          <p:val>
                                            <p:fltVal val="720"/>
                                          </p:val>
                                        </p:tav>
                                        <p:tav tm="100000">
                                          <p:val>
                                            <p:fltVal val="0"/>
                                          </p:val>
                                        </p:tav>
                                      </p:tavLst>
                                    </p:anim>
                                    <p:anim calcmode="lin" valueType="num">
                                      <p:cBhvr>
                                        <p:cTn id="20" dur="2000" fill="hold"/>
                                        <p:tgtEl>
                                          <p:spTgt spid="8196"/>
                                        </p:tgtEl>
                                        <p:attrNameLst>
                                          <p:attrName>ppt_h</p:attrName>
                                        </p:attrNameLst>
                                      </p:cBhvr>
                                      <p:tavLst>
                                        <p:tav tm="0">
                                          <p:val>
                                            <p:fltVal val="0"/>
                                          </p:val>
                                        </p:tav>
                                        <p:tav tm="100000">
                                          <p:val>
                                            <p:strVal val="#ppt_h"/>
                                          </p:val>
                                        </p:tav>
                                      </p:tavLst>
                                    </p:anim>
                                    <p:anim calcmode="lin" valueType="num">
                                      <p:cBhvr>
                                        <p:cTn id="21" dur="2000" fill="hold"/>
                                        <p:tgtEl>
                                          <p:spTgt spid="8196"/>
                                        </p:tgtEl>
                                        <p:attrNameLst>
                                          <p:attrName>ppt_w</p:attrName>
                                        </p:attrNameLst>
                                      </p:cBhvr>
                                      <p:tavLst>
                                        <p:tav tm="0">
                                          <p:val>
                                            <p:fltVal val="0"/>
                                          </p:val>
                                        </p:tav>
                                        <p:tav tm="100000">
                                          <p:val>
                                            <p:strVal val="#ppt_w"/>
                                          </p:val>
                                        </p:tav>
                                      </p:tavLst>
                                    </p:anim>
                                  </p:childTnLst>
                                </p:cTn>
                              </p:par>
                            </p:childTnLst>
                          </p:cTn>
                        </p:par>
                        <p:par>
                          <p:cTn id="22" fill="hold" nodeType="afterGroup">
                            <p:stCondLst>
                              <p:cond delay="3000"/>
                            </p:stCondLst>
                            <p:childTnLst>
                              <p:par>
                                <p:cTn id="23" presetID="50" presetClass="entr" presetSubtype="0" decel="100000" fill="hold" grpId="0" nodeType="afterEffect">
                                  <p:stCondLst>
                                    <p:cond delay="0"/>
                                  </p:stCondLst>
                                  <p:childTnLst>
                                    <p:set>
                                      <p:cBhvr>
                                        <p:cTn id="24" dur="1" fill="hold">
                                          <p:stCondLst>
                                            <p:cond delay="0"/>
                                          </p:stCondLst>
                                        </p:cTn>
                                        <p:tgtEl>
                                          <p:spTgt spid="8195">
                                            <p:txEl>
                                              <p:pRg st="0" end="0"/>
                                            </p:txEl>
                                          </p:spTgt>
                                        </p:tgtEl>
                                        <p:attrNameLst>
                                          <p:attrName>style.visibility</p:attrName>
                                        </p:attrNameLst>
                                      </p:cBhvr>
                                      <p:to>
                                        <p:strVal val="visible"/>
                                      </p:to>
                                    </p:set>
                                    <p:anim calcmode="lin" valueType="num">
                                      <p:cBhvr>
                                        <p:cTn id="25" dur="1000" fill="hold"/>
                                        <p:tgtEl>
                                          <p:spTgt spid="8195">
                                            <p:txEl>
                                              <p:pRg st="0" end="0"/>
                                            </p:txEl>
                                          </p:spTgt>
                                        </p:tgtEl>
                                        <p:attrNameLst>
                                          <p:attrName>ppt_w</p:attrName>
                                        </p:attrNameLst>
                                      </p:cBhvr>
                                      <p:tavLst>
                                        <p:tav tm="0">
                                          <p:val>
                                            <p:strVal val="#ppt_w+.3"/>
                                          </p:val>
                                        </p:tav>
                                        <p:tav tm="100000">
                                          <p:val>
                                            <p:strVal val="#ppt_w"/>
                                          </p:val>
                                        </p:tav>
                                      </p:tavLst>
                                    </p:anim>
                                    <p:anim calcmode="lin" valueType="num">
                                      <p:cBhvr>
                                        <p:cTn id="26" dur="1000" fill="hold"/>
                                        <p:tgtEl>
                                          <p:spTgt spid="8195">
                                            <p:txEl>
                                              <p:pRg st="0" end="0"/>
                                            </p:txEl>
                                          </p:spTgt>
                                        </p:tgtEl>
                                        <p:attrNameLst>
                                          <p:attrName>ppt_h</p:attrName>
                                        </p:attrNameLst>
                                      </p:cBhvr>
                                      <p:tavLst>
                                        <p:tav tm="0">
                                          <p:val>
                                            <p:strVal val="#ppt_h"/>
                                          </p:val>
                                        </p:tav>
                                        <p:tav tm="100000">
                                          <p:val>
                                            <p:strVal val="#ppt_h"/>
                                          </p:val>
                                        </p:tav>
                                      </p:tavLst>
                                    </p:anim>
                                    <p:animEffect transition="in" filter="fade">
                                      <p:cBhvr>
                                        <p:cTn id="27" dur="1000"/>
                                        <p:tgtEl>
                                          <p:spTgt spid="81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914400" y="2852738"/>
            <a:ext cx="8229600" cy="1143000"/>
          </a:xfrm>
        </p:spPr>
        <p:txBody>
          <a:bodyPr/>
          <a:lstStyle/>
          <a:p>
            <a:r>
              <a:rPr lang="ru-RU" sz="3600" b="1"/>
              <a:t>Теорема Виета</a:t>
            </a:r>
            <a:br>
              <a:rPr lang="ru-RU" sz="3600" b="1"/>
            </a:br>
            <a:r>
              <a:rPr lang="ru-RU" sz="3600" b="1"/>
              <a:t> </a:t>
            </a:r>
            <a:r>
              <a:rPr lang="ru-RU" sz="3600"/>
              <a:t/>
            </a:r>
            <a:br>
              <a:rPr lang="ru-RU" sz="3600"/>
            </a:br>
            <a:r>
              <a:rPr lang="ru-RU" sz="2400"/>
              <a:t>По праву достойно в стихах быть воспета</a:t>
            </a:r>
            <a:br>
              <a:rPr lang="ru-RU" sz="2400"/>
            </a:br>
            <a:r>
              <a:rPr lang="ru-RU" sz="2400"/>
              <a:t>О свойствах корней теорема Виета.</a:t>
            </a:r>
            <a:br>
              <a:rPr lang="ru-RU" sz="2400"/>
            </a:br>
            <a:r>
              <a:rPr lang="ru-RU" sz="2400"/>
              <a:t>Что лучше, скажи, постоянства такого:</a:t>
            </a:r>
            <a:br>
              <a:rPr lang="ru-RU" sz="2400"/>
            </a:br>
            <a:r>
              <a:rPr lang="ru-RU" sz="2400"/>
              <a:t>Умножишь ты корни—и дробь уж готова:</a:t>
            </a:r>
            <a:br>
              <a:rPr lang="ru-RU" sz="2400"/>
            </a:br>
            <a:r>
              <a:rPr lang="ru-RU" sz="2400"/>
              <a:t>В числителе </a:t>
            </a:r>
            <a:r>
              <a:rPr lang="ru-RU" sz="2400" i="1"/>
              <a:t>с</a:t>
            </a:r>
            <a:r>
              <a:rPr lang="ru-RU" sz="2400"/>
              <a:t>,  в знаменателе </a:t>
            </a:r>
            <a:r>
              <a:rPr lang="ru-RU" sz="2400" i="1"/>
              <a:t>а</a:t>
            </a:r>
            <a:r>
              <a:rPr lang="ru-RU" sz="2400"/>
              <a:t>,</a:t>
            </a:r>
            <a:br>
              <a:rPr lang="ru-RU" sz="2400"/>
            </a:br>
            <a:r>
              <a:rPr lang="ru-RU" sz="2400"/>
              <a:t>А сумма корней тоже дроби равна.</a:t>
            </a:r>
            <a:br>
              <a:rPr lang="ru-RU" sz="2400"/>
            </a:br>
            <a:r>
              <a:rPr lang="ru-RU" sz="2400"/>
              <a:t>Хоть с минусом дробь—это что за беда-</a:t>
            </a:r>
            <a:br>
              <a:rPr lang="ru-RU" sz="2400"/>
            </a:br>
            <a:r>
              <a:rPr lang="ru-RU" sz="2400"/>
              <a:t>В числителе </a:t>
            </a:r>
            <a:r>
              <a:rPr lang="ru-RU" sz="2400" i="1"/>
              <a:t>в</a:t>
            </a:r>
            <a:r>
              <a:rPr lang="ru-RU" sz="2400"/>
              <a:t>, в знаменателе </a:t>
            </a:r>
            <a:r>
              <a:rPr lang="ru-RU" sz="2400" i="1"/>
              <a:t>а</a:t>
            </a:r>
            <a:r>
              <a:rPr lang="ru-RU" sz="2400"/>
              <a:t>.</a:t>
            </a:r>
            <a:br>
              <a:rPr lang="ru-RU" sz="2400"/>
            </a:br>
            <a:endParaRPr lang="ru-RU"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53250"/>
                                        </p:tgtEl>
                                        <p:attrNameLst>
                                          <p:attrName>style.visibility</p:attrName>
                                        </p:attrNameLst>
                                      </p:cBhvr>
                                      <p:to>
                                        <p:strVal val="visible"/>
                                      </p:to>
                                    </p:set>
                                    <p:animEffect transition="in" filter="fade">
                                      <p:cBhvr>
                                        <p:cTn id="7" dur="2000"/>
                                        <p:tgtEl>
                                          <p:spTgt spid="53250"/>
                                        </p:tgtEl>
                                      </p:cBhvr>
                                    </p:animEffect>
                                    <p:anim calcmode="lin" valueType="num">
                                      <p:cBhvr>
                                        <p:cTn id="8" dur="2000" fill="hold"/>
                                        <p:tgtEl>
                                          <p:spTgt spid="53250"/>
                                        </p:tgtEl>
                                        <p:attrNameLst>
                                          <p:attrName>style.rotation</p:attrName>
                                        </p:attrNameLst>
                                      </p:cBhvr>
                                      <p:tavLst>
                                        <p:tav tm="0">
                                          <p:val>
                                            <p:fltVal val="720"/>
                                          </p:val>
                                        </p:tav>
                                        <p:tav tm="100000">
                                          <p:val>
                                            <p:fltVal val="0"/>
                                          </p:val>
                                        </p:tav>
                                      </p:tavLst>
                                    </p:anim>
                                    <p:anim calcmode="lin" valueType="num">
                                      <p:cBhvr>
                                        <p:cTn id="9" dur="2000" fill="hold"/>
                                        <p:tgtEl>
                                          <p:spTgt spid="53250"/>
                                        </p:tgtEl>
                                        <p:attrNameLst>
                                          <p:attrName>ppt_h</p:attrName>
                                        </p:attrNameLst>
                                      </p:cBhvr>
                                      <p:tavLst>
                                        <p:tav tm="0">
                                          <p:val>
                                            <p:fltVal val="0"/>
                                          </p:val>
                                        </p:tav>
                                        <p:tav tm="100000">
                                          <p:val>
                                            <p:strVal val="#ppt_h"/>
                                          </p:val>
                                        </p:tav>
                                      </p:tavLst>
                                    </p:anim>
                                    <p:anim calcmode="lin" valueType="num">
                                      <p:cBhvr>
                                        <p:cTn id="10" dur="2000" fill="hold"/>
                                        <p:tgtEl>
                                          <p:spTgt spid="5325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148" name="Picture 4" descr="Леонард Эйлер"/>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60350"/>
            <a:ext cx="2016125" cy="27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title"/>
          </p:nvPr>
        </p:nvSpPr>
        <p:spPr/>
        <p:txBody>
          <a:bodyPr/>
          <a:lstStyle/>
          <a:p>
            <a:r>
              <a:rPr lang="ru-RU"/>
              <a:t> </a:t>
            </a:r>
            <a:r>
              <a:rPr lang="ru-RU">
                <a:solidFill>
                  <a:schemeClr val="tx1"/>
                </a:solidFill>
              </a:rPr>
              <a:t>Эйлер</a:t>
            </a:r>
          </a:p>
        </p:txBody>
      </p:sp>
      <p:sp>
        <p:nvSpPr>
          <p:cNvPr id="6147" name="Rectangle 3"/>
          <p:cNvSpPr>
            <a:spLocks noGrp="1" noChangeArrowheads="1"/>
          </p:cNvSpPr>
          <p:nvPr>
            <p:ph type="body" idx="1"/>
          </p:nvPr>
        </p:nvSpPr>
        <p:spPr>
          <a:xfrm>
            <a:off x="1619250" y="1484313"/>
            <a:ext cx="7138988" cy="4525962"/>
          </a:xfrm>
        </p:spPr>
        <p:txBody>
          <a:bodyPr/>
          <a:lstStyle/>
          <a:p>
            <a:pPr>
              <a:lnSpc>
                <a:spcPct val="90000"/>
              </a:lnSpc>
              <a:buFontTx/>
              <a:buNone/>
            </a:pPr>
            <a:r>
              <a:rPr lang="ru-RU" sz="2400">
                <a:solidFill>
                  <a:srgbClr val="000066"/>
                </a:solidFill>
              </a:rPr>
              <a:t>       Серьезный шаг в науке о многогранниках был сделан в XVIII веке Леонардом Эйлером (1707-1783), который без преувеличения «поверил алгеброй гармонию». </a:t>
            </a:r>
            <a:r>
              <a:rPr lang="ru-RU" sz="2400" b="1" i="1">
                <a:solidFill>
                  <a:srgbClr val="000066"/>
                </a:solidFill>
              </a:rPr>
              <a:t>Теорема Эйлера</a:t>
            </a:r>
            <a:r>
              <a:rPr lang="ru-RU" sz="2400">
                <a:solidFill>
                  <a:srgbClr val="000066"/>
                </a:solidFill>
              </a:rPr>
              <a:t> о соотношении между числом вершин, ребер и граней выпуклого многогранника, доказательство которой Эйлер опубликовал в 1758 г. в «Записках Петербургской академии наук», окончательно навела математический порядок в многообразном мире многогранников. </a:t>
            </a:r>
            <a:endParaRPr lang="ru-RU" sz="2400" b="1" i="1">
              <a:solidFill>
                <a:srgbClr val="000066"/>
              </a:solidFill>
            </a:endParaRPr>
          </a:p>
          <a:p>
            <a:pPr>
              <a:lnSpc>
                <a:spcPct val="90000"/>
              </a:lnSpc>
              <a:buFontTx/>
              <a:buNone/>
            </a:pPr>
            <a:r>
              <a:rPr lang="ru-RU" sz="2400" b="1" i="1">
                <a:solidFill>
                  <a:srgbClr val="000066"/>
                </a:solidFill>
              </a:rPr>
              <a:t>      Вершины + Грани - Рёбра = 2.</a:t>
            </a:r>
            <a:endParaRPr lang="ru-RU" sz="2400" b="1">
              <a:solidFill>
                <a:srgbClr val="000066"/>
              </a:solidFill>
            </a:endParaRPr>
          </a:p>
          <a:p>
            <a:pPr>
              <a:lnSpc>
                <a:spcPct val="90000"/>
              </a:lnSpc>
            </a:pPr>
            <a:endParaRPr lang="ru-RU" sz="2400">
              <a:solidFill>
                <a:srgbClr val="00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6146"/>
                                        </p:tgtEl>
                                        <p:attrNameLst>
                                          <p:attrName>style.visibility</p:attrName>
                                        </p:attrNameLst>
                                      </p:cBhvr>
                                      <p:to>
                                        <p:strVal val="visible"/>
                                      </p:to>
                                    </p:set>
                                    <p:animScale>
                                      <p:cBhvr>
                                        <p:cTn id="7" dur="1000" decel="50000" fill="hold">
                                          <p:stCondLst>
                                            <p:cond delay="0"/>
                                          </p:stCondLst>
                                        </p:cTn>
                                        <p:tgtEl>
                                          <p:spTgt spid="614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146"/>
                                        </p:tgtEl>
                                        <p:attrNameLst>
                                          <p:attrName>ppt_x</p:attrName>
                                          <p:attrName>ppt_y</p:attrName>
                                        </p:attrNameLst>
                                      </p:cBhvr>
                                    </p:animMotion>
                                    <p:animEffect transition="in" filter="fade">
                                      <p:cBhvr>
                                        <p:cTn id="9" dur="1000"/>
                                        <p:tgtEl>
                                          <p:spTgt spid="6146"/>
                                        </p:tgtEl>
                                      </p:cBhvr>
                                    </p:animEffect>
                                  </p:childTnLst>
                                </p:cTn>
                              </p:par>
                            </p:childTnLst>
                          </p:cTn>
                        </p:par>
                        <p:par>
                          <p:cTn id="10" fill="hold" nodeType="afterGroup">
                            <p:stCondLst>
                              <p:cond delay="1000"/>
                            </p:stCondLst>
                            <p:childTnLst>
                              <p:par>
                                <p:cTn id="11" presetID="35" presetClass="entr" presetSubtype="0" fill="hold" nodeType="afterEffect">
                                  <p:stCondLst>
                                    <p:cond delay="0"/>
                                  </p:stCondLst>
                                  <p:childTnLst>
                                    <p:set>
                                      <p:cBhvr>
                                        <p:cTn id="12" dur="1" fill="hold">
                                          <p:stCondLst>
                                            <p:cond delay="0"/>
                                          </p:stCondLst>
                                        </p:cTn>
                                        <p:tgtEl>
                                          <p:spTgt spid="6148"/>
                                        </p:tgtEl>
                                        <p:attrNameLst>
                                          <p:attrName>style.visibility</p:attrName>
                                        </p:attrNameLst>
                                      </p:cBhvr>
                                      <p:to>
                                        <p:strVal val="visible"/>
                                      </p:to>
                                    </p:set>
                                    <p:animEffect transition="in" filter="fade">
                                      <p:cBhvr>
                                        <p:cTn id="13" dur="2000"/>
                                        <p:tgtEl>
                                          <p:spTgt spid="6148"/>
                                        </p:tgtEl>
                                      </p:cBhvr>
                                    </p:animEffect>
                                    <p:anim calcmode="lin" valueType="num">
                                      <p:cBhvr>
                                        <p:cTn id="14" dur="2000" fill="hold"/>
                                        <p:tgtEl>
                                          <p:spTgt spid="6148"/>
                                        </p:tgtEl>
                                        <p:attrNameLst>
                                          <p:attrName>style.rotation</p:attrName>
                                        </p:attrNameLst>
                                      </p:cBhvr>
                                      <p:tavLst>
                                        <p:tav tm="0">
                                          <p:val>
                                            <p:fltVal val="720"/>
                                          </p:val>
                                        </p:tav>
                                        <p:tav tm="100000">
                                          <p:val>
                                            <p:fltVal val="0"/>
                                          </p:val>
                                        </p:tav>
                                      </p:tavLst>
                                    </p:anim>
                                    <p:anim calcmode="lin" valueType="num">
                                      <p:cBhvr>
                                        <p:cTn id="15" dur="2000" fill="hold"/>
                                        <p:tgtEl>
                                          <p:spTgt spid="6148"/>
                                        </p:tgtEl>
                                        <p:attrNameLst>
                                          <p:attrName>ppt_h</p:attrName>
                                        </p:attrNameLst>
                                      </p:cBhvr>
                                      <p:tavLst>
                                        <p:tav tm="0">
                                          <p:val>
                                            <p:fltVal val="0"/>
                                          </p:val>
                                        </p:tav>
                                        <p:tav tm="100000">
                                          <p:val>
                                            <p:strVal val="#ppt_h"/>
                                          </p:val>
                                        </p:tav>
                                      </p:tavLst>
                                    </p:anim>
                                    <p:anim calcmode="lin" valueType="num">
                                      <p:cBhvr>
                                        <p:cTn id="16" dur="2000" fill="hold"/>
                                        <p:tgtEl>
                                          <p:spTgt spid="6148"/>
                                        </p:tgtEl>
                                        <p:attrNameLst>
                                          <p:attrName>ppt_w</p:attrName>
                                        </p:attrNameLst>
                                      </p:cBhvr>
                                      <p:tavLst>
                                        <p:tav tm="0">
                                          <p:val>
                                            <p:fltVal val="0"/>
                                          </p:val>
                                        </p:tav>
                                        <p:tav tm="100000">
                                          <p:val>
                                            <p:strVal val="#ppt_w"/>
                                          </p:val>
                                        </p:tav>
                                      </p:tavLst>
                                    </p:anim>
                                  </p:childTnLst>
                                </p:cTn>
                              </p:par>
                            </p:childTnLst>
                          </p:cTn>
                        </p:par>
                        <p:par>
                          <p:cTn id="17" fill="hold" nodeType="afterGroup">
                            <p:stCondLst>
                              <p:cond delay="3000"/>
                            </p:stCondLst>
                            <p:childTnLst>
                              <p:par>
                                <p:cTn id="18" presetID="25" presetClass="entr" presetSubtype="0" fill="hold" grpId="0" nodeType="afterEffect">
                                  <p:stCondLst>
                                    <p:cond delay="0"/>
                                  </p:stCondLst>
                                  <p:childTnLst>
                                    <p:set>
                                      <p:cBhvr>
                                        <p:cTn id="19" dur="1" fill="hold">
                                          <p:stCondLst>
                                            <p:cond delay="0"/>
                                          </p:stCondLst>
                                        </p:cTn>
                                        <p:tgtEl>
                                          <p:spTgt spid="6147">
                                            <p:txEl>
                                              <p:pRg st="0" end="0"/>
                                            </p:txEl>
                                          </p:spTgt>
                                        </p:tgtEl>
                                        <p:attrNameLst>
                                          <p:attrName>style.visibility</p:attrName>
                                        </p:attrNameLst>
                                      </p:cBhvr>
                                      <p:to>
                                        <p:strVal val="visible"/>
                                      </p:to>
                                    </p:set>
                                    <p:anim calcmode="lin" valueType="num">
                                      <p:cBhvr>
                                        <p:cTn id="20" dur="500" decel="50000" fill="hold">
                                          <p:stCondLst>
                                            <p:cond delay="0"/>
                                          </p:stCondLst>
                                        </p:cTn>
                                        <p:tgtEl>
                                          <p:spTgt spid="6147">
                                            <p:txEl>
                                              <p:pRg st="0" end="0"/>
                                            </p:txEl>
                                          </p:spTgt>
                                        </p:tgtEl>
                                        <p:attrNameLst>
                                          <p:attrName>style.rotation</p:attrName>
                                        </p:attrNameLst>
                                      </p:cBhvr>
                                      <p:tavLst>
                                        <p:tav tm="0">
                                          <p:val>
                                            <p:fltVal val="-90"/>
                                          </p:val>
                                        </p:tav>
                                        <p:tav tm="100000">
                                          <p:val>
                                            <p:fltVal val="0"/>
                                          </p:val>
                                        </p:tav>
                                      </p:tavLst>
                                    </p:anim>
                                    <p:anim calcmode="lin" valueType="num">
                                      <p:cBhvr>
                                        <p:cTn id="21" dur="500" decel="50000" fill="hold">
                                          <p:stCondLst>
                                            <p:cond delay="0"/>
                                          </p:stCondLst>
                                        </p:cTn>
                                        <p:tgtEl>
                                          <p:spTgt spid="6147">
                                            <p:txEl>
                                              <p:pRg st="0" end="0"/>
                                            </p:txEl>
                                          </p:spTgt>
                                        </p:tgtEl>
                                        <p:attrNameLst>
                                          <p:attrName>ppt_w</p:attrName>
                                        </p:attrNameLst>
                                      </p:cBhvr>
                                      <p:tavLst>
                                        <p:tav tm="0">
                                          <p:val>
                                            <p:strVal val="#ppt_w"/>
                                          </p:val>
                                        </p:tav>
                                        <p:tav tm="100000">
                                          <p:val>
                                            <p:strVal val="#ppt_w*.05"/>
                                          </p:val>
                                        </p:tav>
                                      </p:tavLst>
                                    </p:anim>
                                    <p:anim calcmode="lin" valueType="num">
                                      <p:cBhvr>
                                        <p:cTn id="22" dur="500" accel="50000" fill="hold">
                                          <p:stCondLst>
                                            <p:cond delay="500"/>
                                          </p:stCondLst>
                                        </p:cTn>
                                        <p:tgtEl>
                                          <p:spTgt spid="6147">
                                            <p:txEl>
                                              <p:pRg st="0" end="0"/>
                                            </p:txEl>
                                          </p:spTgt>
                                        </p:tgtEl>
                                        <p:attrNameLst>
                                          <p:attrName>ppt_w</p:attrName>
                                        </p:attrNameLst>
                                      </p:cBhvr>
                                      <p:tavLst>
                                        <p:tav tm="0">
                                          <p:val>
                                            <p:strVal val="#ppt_w*.05"/>
                                          </p:val>
                                        </p:tav>
                                        <p:tav tm="100000">
                                          <p:val>
                                            <p:strVal val="#ppt_w"/>
                                          </p:val>
                                        </p:tav>
                                      </p:tavLst>
                                    </p:anim>
                                    <p:anim calcmode="lin" valueType="num">
                                      <p:cBhvr>
                                        <p:cTn id="23" dur="1000" fill="hold"/>
                                        <p:tgtEl>
                                          <p:spTgt spid="6147">
                                            <p:txEl>
                                              <p:pRg st="0" end="0"/>
                                            </p:txEl>
                                          </p:spTgt>
                                        </p:tgtEl>
                                        <p:attrNameLst>
                                          <p:attrName>ppt_h</p:attrName>
                                        </p:attrNameLst>
                                      </p:cBhvr>
                                      <p:tavLst>
                                        <p:tav tm="0">
                                          <p:val>
                                            <p:strVal val="#ppt_h"/>
                                          </p:val>
                                        </p:tav>
                                        <p:tav tm="100000">
                                          <p:val>
                                            <p:strVal val="#ppt_h"/>
                                          </p:val>
                                        </p:tav>
                                      </p:tavLst>
                                    </p:anim>
                                    <p:anim calcmode="lin" valueType="num">
                                      <p:cBhvr>
                                        <p:cTn id="24" dur="500" decel="50000" fill="hold">
                                          <p:stCondLst>
                                            <p:cond delay="0"/>
                                          </p:stCondLst>
                                        </p:cTn>
                                        <p:tgtEl>
                                          <p:spTgt spid="6147">
                                            <p:txEl>
                                              <p:pRg st="0" end="0"/>
                                            </p:txEl>
                                          </p:spTgt>
                                        </p:tgtEl>
                                        <p:attrNameLst>
                                          <p:attrName>ppt_x</p:attrName>
                                        </p:attrNameLst>
                                      </p:cBhvr>
                                      <p:tavLst>
                                        <p:tav tm="0">
                                          <p:val>
                                            <p:strVal val="#ppt_x+.4"/>
                                          </p:val>
                                        </p:tav>
                                        <p:tav tm="100000">
                                          <p:val>
                                            <p:strVal val="#ppt_x"/>
                                          </p:val>
                                        </p:tav>
                                      </p:tavLst>
                                    </p:anim>
                                    <p:anim calcmode="lin" valueType="num">
                                      <p:cBhvr>
                                        <p:cTn id="25" dur="500" decel="50000" fill="hold">
                                          <p:stCondLst>
                                            <p:cond delay="0"/>
                                          </p:stCondLst>
                                        </p:cTn>
                                        <p:tgtEl>
                                          <p:spTgt spid="6147">
                                            <p:txEl>
                                              <p:pRg st="0" end="0"/>
                                            </p:txEl>
                                          </p:spTgt>
                                        </p:tgtEl>
                                        <p:attrNameLst>
                                          <p:attrName>ppt_y</p:attrName>
                                        </p:attrNameLst>
                                      </p:cBhvr>
                                      <p:tavLst>
                                        <p:tav tm="0">
                                          <p:val>
                                            <p:strVal val="#ppt_y-.2"/>
                                          </p:val>
                                        </p:tav>
                                        <p:tav tm="100000">
                                          <p:val>
                                            <p:strVal val="#ppt_y+.1"/>
                                          </p:val>
                                        </p:tav>
                                      </p:tavLst>
                                    </p:anim>
                                    <p:anim calcmode="lin" valueType="num">
                                      <p:cBhvr>
                                        <p:cTn id="26" dur="500" accel="50000" fill="hold">
                                          <p:stCondLst>
                                            <p:cond delay="500"/>
                                          </p:stCondLst>
                                        </p:cTn>
                                        <p:tgtEl>
                                          <p:spTgt spid="6147">
                                            <p:txEl>
                                              <p:pRg st="0" end="0"/>
                                            </p:txEl>
                                          </p:spTgt>
                                        </p:tgtEl>
                                        <p:attrNameLst>
                                          <p:attrName>ppt_y</p:attrName>
                                        </p:attrNameLst>
                                      </p:cBhvr>
                                      <p:tavLst>
                                        <p:tav tm="0">
                                          <p:val>
                                            <p:strVal val="#ppt_y+.1"/>
                                          </p:val>
                                        </p:tav>
                                        <p:tav tm="100000">
                                          <p:val>
                                            <p:strVal val="#ppt_y"/>
                                          </p:val>
                                        </p:tav>
                                      </p:tavLst>
                                    </p:anim>
                                    <p:animEffect transition="in" filter="fade">
                                      <p:cBhvr>
                                        <p:cTn id="27" dur="1000" decel="50000">
                                          <p:stCondLst>
                                            <p:cond delay="0"/>
                                          </p:stCondLst>
                                        </p:cTn>
                                        <p:tgtEl>
                                          <p:spTgt spid="6147">
                                            <p:txEl>
                                              <p:pRg st="0" end="0"/>
                                            </p:txEl>
                                          </p:spTgt>
                                        </p:tgtEl>
                                      </p:cBhvr>
                                    </p:animEffect>
                                  </p:childTnLst>
                                </p:cTn>
                              </p:par>
                            </p:childTnLst>
                          </p:cTn>
                        </p:par>
                        <p:par>
                          <p:cTn id="28" fill="hold" nodeType="afterGroup">
                            <p:stCondLst>
                              <p:cond delay="4000"/>
                            </p:stCondLst>
                            <p:childTnLst>
                              <p:par>
                                <p:cTn id="29" presetID="25" presetClass="entr" presetSubtype="0" fill="hold" grpId="0" nodeType="afterEffect">
                                  <p:stCondLst>
                                    <p:cond delay="0"/>
                                  </p:stCondLst>
                                  <p:childTnLst>
                                    <p:set>
                                      <p:cBhvr>
                                        <p:cTn id="30" dur="1" fill="hold">
                                          <p:stCondLst>
                                            <p:cond delay="0"/>
                                          </p:stCondLst>
                                        </p:cTn>
                                        <p:tgtEl>
                                          <p:spTgt spid="6147">
                                            <p:txEl>
                                              <p:pRg st="1" end="1"/>
                                            </p:txEl>
                                          </p:spTgt>
                                        </p:tgtEl>
                                        <p:attrNameLst>
                                          <p:attrName>style.visibility</p:attrName>
                                        </p:attrNameLst>
                                      </p:cBhvr>
                                      <p:to>
                                        <p:strVal val="visible"/>
                                      </p:to>
                                    </p:set>
                                    <p:anim calcmode="lin" valueType="num">
                                      <p:cBhvr>
                                        <p:cTn id="31" dur="500" decel="50000" fill="hold">
                                          <p:stCondLst>
                                            <p:cond delay="0"/>
                                          </p:stCondLst>
                                        </p:cTn>
                                        <p:tgtEl>
                                          <p:spTgt spid="6147">
                                            <p:txEl>
                                              <p:pRg st="1" end="1"/>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6147">
                                            <p:txEl>
                                              <p:pRg st="1" end="1"/>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6147">
                                            <p:txEl>
                                              <p:pRg st="1" end="1"/>
                                            </p:txEl>
                                          </p:spTgt>
                                        </p:tgtEl>
                                        <p:attrNameLst>
                                          <p:attrName>ppt_w</p:attrName>
                                        </p:attrNameLst>
                                      </p:cBhvr>
                                      <p:tavLst>
                                        <p:tav tm="0">
                                          <p:val>
                                            <p:strVal val="#ppt_w*.05"/>
                                          </p:val>
                                        </p:tav>
                                        <p:tav tm="100000">
                                          <p:val>
                                            <p:strVal val="#ppt_w"/>
                                          </p:val>
                                        </p:tav>
                                      </p:tavLst>
                                    </p:anim>
                                    <p:anim calcmode="lin" valueType="num">
                                      <p:cBhvr>
                                        <p:cTn id="34" dur="1000" fill="hold"/>
                                        <p:tgtEl>
                                          <p:spTgt spid="6147">
                                            <p:txEl>
                                              <p:pRg st="1" end="1"/>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6147">
                                            <p:txEl>
                                              <p:pRg st="1" end="1"/>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6147">
                                            <p:txEl>
                                              <p:pRg st="1" end="1"/>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6147">
                                            <p:txEl>
                                              <p:pRg st="1" end="1"/>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61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pic>
        <p:nvPicPr>
          <p:cNvPr id="7172" name="Picture 4" descr="dek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325" y="1700213"/>
            <a:ext cx="2693988" cy="3529012"/>
          </a:xfrm>
          <a:prstGeom prst="rect">
            <a:avLst/>
          </a:prstGeom>
          <a:noFill/>
          <a:extLst>
            <a:ext uri="{909E8E84-426E-40DD-AFC4-6F175D3DCCD1}">
              <a14:hiddenFill xmlns:a14="http://schemas.microsoft.com/office/drawing/2010/main">
                <a:solidFill>
                  <a:srgbClr val="FFFFFF"/>
                </a:solidFill>
              </a14:hiddenFill>
            </a:ext>
          </a:extLst>
        </p:spPr>
      </p:pic>
      <p:sp>
        <p:nvSpPr>
          <p:cNvPr id="7170" name="Rectangle 2"/>
          <p:cNvSpPr>
            <a:spLocks noGrp="1" noChangeArrowheads="1"/>
          </p:cNvSpPr>
          <p:nvPr>
            <p:ph type="title"/>
          </p:nvPr>
        </p:nvSpPr>
        <p:spPr/>
        <p:txBody>
          <a:bodyPr/>
          <a:lstStyle/>
          <a:p>
            <a:r>
              <a:rPr lang="ru-RU"/>
              <a:t>Рене Декарт (1596-1659)</a:t>
            </a:r>
          </a:p>
        </p:txBody>
      </p:sp>
      <p:sp>
        <p:nvSpPr>
          <p:cNvPr id="7171" name="Rectangle 3"/>
          <p:cNvSpPr>
            <a:spLocks noGrp="1" noChangeArrowheads="1"/>
          </p:cNvSpPr>
          <p:nvPr>
            <p:ph type="body" idx="1"/>
          </p:nvPr>
        </p:nvSpPr>
        <p:spPr>
          <a:xfrm>
            <a:off x="0" y="1268413"/>
            <a:ext cx="6192838" cy="4968875"/>
          </a:xfrm>
        </p:spPr>
        <p:txBody>
          <a:bodyPr/>
          <a:lstStyle/>
          <a:p>
            <a:pPr>
              <a:lnSpc>
                <a:spcPct val="80000"/>
              </a:lnSpc>
              <a:buFontTx/>
              <a:buNone/>
            </a:pPr>
            <a:r>
              <a:rPr lang="ru-RU" sz="1400"/>
              <a:t>        </a:t>
            </a:r>
            <a:r>
              <a:rPr lang="ru-RU" sz="1400" b="1"/>
              <a:t>Рене Декарт (1596-1659) - французский ученый. Его увлечением в основном была наука, больше всего он увлекался математикой, которая привлекла его достоверностью своих выводов. Декарт впервые ввел понятие переменной величины и функции. Двоякий образ переменной обусловил взаимопроникновение геометрии и алгебры, к которому стремился Декарт. Он ввел общепринятые теперь знаки для переменных и искомых величин (x, y, z, ...) и для буквенных коэфф. (а, b, c, ...). Записи формул алгебры почти не отличаются от современных. Большое значение для формулировок общих теорем алгебры имело запись уравнений, при которой в одной из частей стоит 0. Декарт положил начало исследованию свойств уравнений; сформулировал положение о том, что число действительных и комплексных корней уравнения равно его степени. Декарт сформулировал правило законов для определения числа положительных и отрицательных корней уравнения; доказал, что уравнение третьей степени разрешимо в квадратных радикалах и решается с помощью циркуля и линейки; в области изучения геометрии Декарт включил "геометрические" линии, которые можно описать одним или несколькими непрерывными движениями шарнирных механизмов, причем последующие движения определяются предшествующими. Декарт установил, что степень уравнения кривой не зависит от выбора прямоугольной системы координат. Из переписки известно, что он сделал и другие открытия: вычисление площади циклоиды по методу неделимых; определил свойства логарифмической спирали и другие достижения.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wipe(down)">
                                      <p:cBhvr>
                                        <p:cTn id="7" dur="580">
                                          <p:stCondLst>
                                            <p:cond delay="0"/>
                                          </p:stCondLst>
                                        </p:cTn>
                                        <p:tgtEl>
                                          <p:spTgt spid="7170"/>
                                        </p:tgtEl>
                                      </p:cBhvr>
                                    </p:animEffect>
                                    <p:anim calcmode="lin" valueType="num">
                                      <p:cBhvr>
                                        <p:cTn id="8" dur="1822" tmFilter="0,0; 0.14,0.36; 0.43,0.73; 0.71,0.91; 1.0,1.0">
                                          <p:stCondLst>
                                            <p:cond delay="0"/>
                                          </p:stCondLst>
                                        </p:cTn>
                                        <p:tgtEl>
                                          <p:spTgt spid="717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17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17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17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170"/>
                                        </p:tgtEl>
                                        <p:attrNameLst>
                                          <p:attrName>ppt_y</p:attrName>
                                        </p:attrNameLst>
                                      </p:cBhvr>
                                      <p:tavLst>
                                        <p:tav tm="0" fmla="#ppt_y-sin(pi*$)/81">
                                          <p:val>
                                            <p:fltVal val="0"/>
                                          </p:val>
                                        </p:tav>
                                        <p:tav tm="100000">
                                          <p:val>
                                            <p:fltVal val="1"/>
                                          </p:val>
                                        </p:tav>
                                      </p:tavLst>
                                    </p:anim>
                                    <p:animScale>
                                      <p:cBhvr>
                                        <p:cTn id="13" dur="26">
                                          <p:stCondLst>
                                            <p:cond delay="650"/>
                                          </p:stCondLst>
                                        </p:cTn>
                                        <p:tgtEl>
                                          <p:spTgt spid="7170"/>
                                        </p:tgtEl>
                                      </p:cBhvr>
                                      <p:to x="100000" y="60000"/>
                                    </p:animScale>
                                    <p:animScale>
                                      <p:cBhvr>
                                        <p:cTn id="14" dur="166" decel="50000">
                                          <p:stCondLst>
                                            <p:cond delay="676"/>
                                          </p:stCondLst>
                                        </p:cTn>
                                        <p:tgtEl>
                                          <p:spTgt spid="7170"/>
                                        </p:tgtEl>
                                      </p:cBhvr>
                                      <p:to x="100000" y="100000"/>
                                    </p:animScale>
                                    <p:animScale>
                                      <p:cBhvr>
                                        <p:cTn id="15" dur="26">
                                          <p:stCondLst>
                                            <p:cond delay="1312"/>
                                          </p:stCondLst>
                                        </p:cTn>
                                        <p:tgtEl>
                                          <p:spTgt spid="7170"/>
                                        </p:tgtEl>
                                      </p:cBhvr>
                                      <p:to x="100000" y="80000"/>
                                    </p:animScale>
                                    <p:animScale>
                                      <p:cBhvr>
                                        <p:cTn id="16" dur="166" decel="50000">
                                          <p:stCondLst>
                                            <p:cond delay="1338"/>
                                          </p:stCondLst>
                                        </p:cTn>
                                        <p:tgtEl>
                                          <p:spTgt spid="7170"/>
                                        </p:tgtEl>
                                      </p:cBhvr>
                                      <p:to x="100000" y="100000"/>
                                    </p:animScale>
                                    <p:animScale>
                                      <p:cBhvr>
                                        <p:cTn id="17" dur="26">
                                          <p:stCondLst>
                                            <p:cond delay="1642"/>
                                          </p:stCondLst>
                                        </p:cTn>
                                        <p:tgtEl>
                                          <p:spTgt spid="7170"/>
                                        </p:tgtEl>
                                      </p:cBhvr>
                                      <p:to x="100000" y="90000"/>
                                    </p:animScale>
                                    <p:animScale>
                                      <p:cBhvr>
                                        <p:cTn id="18" dur="166" decel="50000">
                                          <p:stCondLst>
                                            <p:cond delay="1668"/>
                                          </p:stCondLst>
                                        </p:cTn>
                                        <p:tgtEl>
                                          <p:spTgt spid="7170"/>
                                        </p:tgtEl>
                                      </p:cBhvr>
                                      <p:to x="100000" y="100000"/>
                                    </p:animScale>
                                    <p:animScale>
                                      <p:cBhvr>
                                        <p:cTn id="19" dur="26">
                                          <p:stCondLst>
                                            <p:cond delay="1808"/>
                                          </p:stCondLst>
                                        </p:cTn>
                                        <p:tgtEl>
                                          <p:spTgt spid="7170"/>
                                        </p:tgtEl>
                                      </p:cBhvr>
                                      <p:to x="100000" y="95000"/>
                                    </p:animScale>
                                    <p:animScale>
                                      <p:cBhvr>
                                        <p:cTn id="20" dur="166" decel="50000">
                                          <p:stCondLst>
                                            <p:cond delay="1834"/>
                                          </p:stCondLst>
                                        </p:cTn>
                                        <p:tgtEl>
                                          <p:spTgt spid="7170"/>
                                        </p:tgtEl>
                                      </p:cBhvr>
                                      <p:to x="100000" y="100000"/>
                                    </p:animScale>
                                  </p:childTnLst>
                                </p:cTn>
                              </p:par>
                            </p:childTnLst>
                          </p:cTn>
                        </p:par>
                        <p:par>
                          <p:cTn id="21" fill="hold" nodeType="afterGroup">
                            <p:stCondLst>
                              <p:cond delay="2000"/>
                            </p:stCondLst>
                            <p:childTnLst>
                              <p:par>
                                <p:cTn id="22" presetID="17" presetClass="entr" presetSubtype="10" fill="hold" nodeType="afterEffect">
                                  <p:stCondLst>
                                    <p:cond delay="0"/>
                                  </p:stCondLst>
                                  <p:childTnLst>
                                    <p:set>
                                      <p:cBhvr>
                                        <p:cTn id="23" dur="1" fill="hold">
                                          <p:stCondLst>
                                            <p:cond delay="0"/>
                                          </p:stCondLst>
                                        </p:cTn>
                                        <p:tgtEl>
                                          <p:spTgt spid="7172"/>
                                        </p:tgtEl>
                                        <p:attrNameLst>
                                          <p:attrName>style.visibility</p:attrName>
                                        </p:attrNameLst>
                                      </p:cBhvr>
                                      <p:to>
                                        <p:strVal val="visible"/>
                                      </p:to>
                                    </p:set>
                                    <p:anim calcmode="lin" valueType="num">
                                      <p:cBhvr>
                                        <p:cTn id="24" dur="500" fill="hold"/>
                                        <p:tgtEl>
                                          <p:spTgt spid="7172"/>
                                        </p:tgtEl>
                                        <p:attrNameLst>
                                          <p:attrName>ppt_w</p:attrName>
                                        </p:attrNameLst>
                                      </p:cBhvr>
                                      <p:tavLst>
                                        <p:tav tm="0">
                                          <p:val>
                                            <p:fltVal val="0"/>
                                          </p:val>
                                        </p:tav>
                                        <p:tav tm="100000">
                                          <p:val>
                                            <p:strVal val="#ppt_w"/>
                                          </p:val>
                                        </p:tav>
                                      </p:tavLst>
                                    </p:anim>
                                    <p:anim calcmode="lin" valueType="num">
                                      <p:cBhvr>
                                        <p:cTn id="25" dur="500" fill="hold"/>
                                        <p:tgtEl>
                                          <p:spTgt spid="7172"/>
                                        </p:tgtEl>
                                        <p:attrNameLst>
                                          <p:attrName>ppt_h</p:attrName>
                                        </p:attrNameLst>
                                      </p:cBhvr>
                                      <p:tavLst>
                                        <p:tav tm="0">
                                          <p:val>
                                            <p:strVal val="#ppt_h"/>
                                          </p:val>
                                        </p:tav>
                                        <p:tav tm="100000">
                                          <p:val>
                                            <p:strVal val="#ppt_h"/>
                                          </p:val>
                                        </p:tav>
                                      </p:tavLst>
                                    </p:anim>
                                  </p:childTnLst>
                                </p:cTn>
                              </p:par>
                            </p:childTnLst>
                          </p:cTn>
                        </p:par>
                        <p:par>
                          <p:cTn id="26" fill="hold" nodeType="afterGroup">
                            <p:stCondLst>
                              <p:cond delay="2500"/>
                            </p:stCondLst>
                            <p:childTnLst>
                              <p:par>
                                <p:cTn id="27" presetID="52" presetClass="entr" presetSubtype="0" fill="hold" grpId="0" nodeType="afterEffect">
                                  <p:stCondLst>
                                    <p:cond delay="0"/>
                                  </p:stCondLst>
                                  <p:childTnLst>
                                    <p:set>
                                      <p:cBhvr>
                                        <p:cTn id="28" dur="1" fill="hold">
                                          <p:stCondLst>
                                            <p:cond delay="0"/>
                                          </p:stCondLst>
                                        </p:cTn>
                                        <p:tgtEl>
                                          <p:spTgt spid="7171">
                                            <p:txEl>
                                              <p:pRg st="0" end="0"/>
                                            </p:txEl>
                                          </p:spTgt>
                                        </p:tgtEl>
                                        <p:attrNameLst>
                                          <p:attrName>style.visibility</p:attrName>
                                        </p:attrNameLst>
                                      </p:cBhvr>
                                      <p:to>
                                        <p:strVal val="visible"/>
                                      </p:to>
                                    </p:set>
                                    <p:animScale>
                                      <p:cBhvr>
                                        <p:cTn id="29" dur="1000" decel="50000" fill="hold">
                                          <p:stCondLst>
                                            <p:cond delay="0"/>
                                          </p:stCondLst>
                                        </p:cTn>
                                        <p:tgtEl>
                                          <p:spTgt spid="7171">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7171">
                                            <p:txEl>
                                              <p:pRg st="0" end="0"/>
                                            </p:txEl>
                                          </p:spTgt>
                                        </p:tgtEl>
                                        <p:attrNameLst>
                                          <p:attrName>ppt_x</p:attrName>
                                          <p:attrName>ppt_y</p:attrName>
                                        </p:attrNameLst>
                                      </p:cBhvr>
                                    </p:animMotion>
                                    <p:animEffect transition="in" filter="fade">
                                      <p:cBhvr>
                                        <p:cTn id="31" dur="1000"/>
                                        <p:tgtEl>
                                          <p:spTgt spid="71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46275"/>
                <a:invGamma/>
              </a:schemeClr>
            </a:gs>
          </a:gsLst>
          <a:lin ang="5400000" scaled="1"/>
        </a:gra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ru-RU" sz="4000"/>
              <a:t>Чтобы достичь нашей цели можно использовать:</a:t>
            </a:r>
          </a:p>
        </p:txBody>
      </p:sp>
      <p:sp>
        <p:nvSpPr>
          <p:cNvPr id="55299" name="Rectangle 3"/>
          <p:cNvSpPr>
            <a:spLocks noGrp="1" noChangeArrowheads="1"/>
          </p:cNvSpPr>
          <p:nvPr>
            <p:ph type="body" idx="1"/>
          </p:nvPr>
        </p:nvSpPr>
        <p:spPr/>
        <p:txBody>
          <a:bodyPr/>
          <a:lstStyle/>
          <a:p>
            <a:pPr>
              <a:lnSpc>
                <a:spcPct val="80000"/>
              </a:lnSpc>
              <a:buFontTx/>
              <a:buNone/>
            </a:pPr>
            <a:r>
              <a:rPr lang="ru-RU" sz="2800" b="1"/>
              <a:t>1. Кроссворд </a:t>
            </a:r>
          </a:p>
          <a:p>
            <a:pPr>
              <a:lnSpc>
                <a:spcPct val="80000"/>
              </a:lnSpc>
              <a:buFontTx/>
              <a:buNone/>
            </a:pPr>
            <a:r>
              <a:rPr lang="ru-RU" sz="2000"/>
              <a:t>Какое количество дней в неделе?(7) </a:t>
            </a:r>
          </a:p>
          <a:p>
            <a:pPr>
              <a:lnSpc>
                <a:spcPct val="80000"/>
              </a:lnSpc>
              <a:buFontTx/>
              <a:buNone/>
            </a:pPr>
            <a:r>
              <a:rPr lang="ru-RU" sz="2000"/>
              <a:t>Какое количество дней в декаде? (10) </a:t>
            </a:r>
          </a:p>
          <a:p>
            <a:pPr>
              <a:lnSpc>
                <a:spcPct val="80000"/>
              </a:lnSpc>
              <a:buFontTx/>
              <a:buNone/>
            </a:pPr>
            <a:r>
              <a:rPr lang="ru-RU" sz="2000"/>
              <a:t>Сколько секунд в минуте? (60) </a:t>
            </a:r>
          </a:p>
          <a:p>
            <a:pPr>
              <a:lnSpc>
                <a:spcPct val="80000"/>
              </a:lnSpc>
              <a:buFontTx/>
              <a:buNone/>
            </a:pPr>
            <a:r>
              <a:rPr lang="ru-RU" sz="2000"/>
              <a:t>Сколько будет, если одну тысячу разделить на двадцать пять? (40) </a:t>
            </a:r>
          </a:p>
          <a:p>
            <a:pPr>
              <a:lnSpc>
                <a:spcPct val="80000"/>
              </a:lnSpc>
              <a:buFontTx/>
              <a:buNone/>
            </a:pPr>
            <a:r>
              <a:rPr lang="ru-RU" sz="2000"/>
              <a:t>Какого числа родился известный лингвист и методист Александр Матвеевич Пешковский? (11 августа 1878 г.) </a:t>
            </a:r>
          </a:p>
          <a:p>
            <a:pPr>
              <a:lnSpc>
                <a:spcPct val="80000"/>
              </a:lnSpc>
              <a:buFontTx/>
              <a:buNone/>
            </a:pPr>
            <a:r>
              <a:rPr lang="ru-RU" sz="2000"/>
              <a:t>Сколько лет было городу Челябинску в 1786 году? (50) </a:t>
            </a:r>
          </a:p>
          <a:p>
            <a:pPr>
              <a:lnSpc>
                <a:spcPct val="80000"/>
              </a:lnSpc>
              <a:buFontTx/>
              <a:buNone/>
            </a:pPr>
            <a:r>
              <a:rPr lang="ru-RU" sz="2000"/>
              <a:t>Сколько всего уроков у 6-2 класса в понедельник, вторник и среду? (18) </a:t>
            </a:r>
          </a:p>
          <a:p>
            <a:pPr>
              <a:lnSpc>
                <a:spcPct val="80000"/>
              </a:lnSpc>
              <a:buFontTx/>
              <a:buNone/>
            </a:pPr>
            <a:r>
              <a:rPr lang="ru-RU" sz="2000"/>
              <a:t>Сколько лет будет городу Челябинску через 230 лет? (500) </a:t>
            </a:r>
          </a:p>
          <a:p>
            <a:pPr>
              <a:lnSpc>
                <a:spcPct val="80000"/>
              </a:lnSpc>
              <a:buFontTx/>
              <a:buNone/>
            </a:pPr>
            <a:r>
              <a:rPr lang="ru-RU" sz="2000"/>
              <a:t>Сказка «…медведя» (3). </a:t>
            </a:r>
          </a:p>
          <a:p>
            <a:pPr>
              <a:lnSpc>
                <a:spcPct val="80000"/>
              </a:lnSpc>
              <a:buFontTx/>
              <a:buNone/>
            </a:pPr>
            <a:r>
              <a:rPr lang="ru-RU" sz="2000"/>
              <a:t>Пословица «… в поле не воин» (1). </a:t>
            </a:r>
          </a:p>
          <a:p>
            <a:pPr>
              <a:lnSpc>
                <a:spcPct val="80000"/>
              </a:lnSpc>
              <a:buFontTx/>
              <a:buNone/>
            </a:pPr>
            <a:r>
              <a:rPr lang="ru-RU" sz="2000"/>
              <a:t>Сумма всех ответов в этом кроссворде (700).</a:t>
            </a:r>
          </a:p>
          <a:p>
            <a:pPr>
              <a:lnSpc>
                <a:spcPct val="80000"/>
              </a:lnSpc>
            </a:pPr>
            <a:endParaRPr lang="ru-RU"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afterEffect">
                                  <p:stCondLst>
                                    <p:cond delay="0"/>
                                  </p:stCondLst>
                                  <p:childTnLst>
                                    <p:set>
                                      <p:cBhvr>
                                        <p:cTn id="6" dur="1" fill="hold">
                                          <p:stCondLst>
                                            <p:cond delay="0"/>
                                          </p:stCondLst>
                                        </p:cTn>
                                        <p:tgtEl>
                                          <p:spTgt spid="55298"/>
                                        </p:tgtEl>
                                        <p:attrNameLst>
                                          <p:attrName>style.visibility</p:attrName>
                                        </p:attrNameLst>
                                      </p:cBhvr>
                                      <p:to>
                                        <p:strVal val="visible"/>
                                      </p:to>
                                    </p:set>
                                    <p:anim from="(-#ppt_w/2)" to="(#ppt_x)" calcmode="lin" valueType="num">
                                      <p:cBhvr>
                                        <p:cTn id="7" dur="600" fill="hold">
                                          <p:stCondLst>
                                            <p:cond delay="0"/>
                                          </p:stCondLst>
                                        </p:cTn>
                                        <p:tgtEl>
                                          <p:spTgt spid="55298"/>
                                        </p:tgtEl>
                                        <p:attrNameLst>
                                          <p:attrName>ppt_x</p:attrName>
                                        </p:attrNameLst>
                                      </p:cBhvr>
                                    </p:anim>
                                    <p:anim from="0" to="-1.0" calcmode="lin" valueType="num">
                                      <p:cBhvr>
                                        <p:cTn id="8" dur="200" decel="50000" autoRev="1" fill="hold">
                                          <p:stCondLst>
                                            <p:cond delay="600"/>
                                          </p:stCondLst>
                                        </p:cTn>
                                        <p:tgtEl>
                                          <p:spTgt spid="55298"/>
                                        </p:tgtEl>
                                        <p:attrNameLst>
                                          <p:attrName>xshear</p:attrName>
                                        </p:attrNameLst>
                                      </p:cBhvr>
                                    </p:anim>
                                    <p:animScale>
                                      <p:cBhvr>
                                        <p:cTn id="9" dur="200" decel="100000" autoRev="1" fill="hold">
                                          <p:stCondLst>
                                            <p:cond delay="600"/>
                                          </p:stCondLst>
                                        </p:cTn>
                                        <p:tgtEl>
                                          <p:spTgt spid="55298"/>
                                        </p:tgtEl>
                                      </p:cBhvr>
                                      <p:from x="100000" y="100000"/>
                                      <p:to x="80000" y="100000"/>
                                    </p:animScale>
                                    <p:anim by="(#ppt_h/3+#ppt_w*0.1)" calcmode="lin" valueType="num">
                                      <p:cBhvr additive="sum">
                                        <p:cTn id="10" dur="200" decel="100000" autoRev="1" fill="hold">
                                          <p:stCondLst>
                                            <p:cond delay="600"/>
                                          </p:stCondLst>
                                        </p:cTn>
                                        <p:tgtEl>
                                          <p:spTgt spid="55298"/>
                                        </p:tgtEl>
                                        <p:attrNameLst>
                                          <p:attrName>ppt_x</p:attrName>
                                        </p:attrNameLst>
                                      </p:cBhvr>
                                    </p:anim>
                                  </p:childTnLst>
                                </p:cTn>
                              </p:par>
                            </p:childTnLst>
                          </p:cTn>
                        </p:par>
                        <p:par>
                          <p:cTn id="11" fill="hold" nodeType="afterGroup">
                            <p:stCondLst>
                              <p:cond delay="1000"/>
                            </p:stCondLst>
                            <p:childTnLst>
                              <p:par>
                                <p:cTn id="12" presetID="43" presetClass="entr" presetSubtype="0" fill="hold" grpId="0" nodeType="afterEffect">
                                  <p:stCondLst>
                                    <p:cond delay="0"/>
                                  </p:stCondLst>
                                  <p:childTnLst>
                                    <p:set>
                                      <p:cBhvr>
                                        <p:cTn id="13" dur="1" fill="hold">
                                          <p:stCondLst>
                                            <p:cond delay="0"/>
                                          </p:stCondLst>
                                        </p:cTn>
                                        <p:tgtEl>
                                          <p:spTgt spid="55299">
                                            <p:txEl>
                                              <p:pRg st="0" end="0"/>
                                            </p:txEl>
                                          </p:spTgt>
                                        </p:tgtEl>
                                        <p:attrNameLst>
                                          <p:attrName>style.visibility</p:attrName>
                                        </p:attrNameLst>
                                      </p:cBhvr>
                                      <p:to>
                                        <p:strVal val="visible"/>
                                      </p:to>
                                    </p:set>
                                    <p:animEffect transition="in" filter="fade">
                                      <p:cBhvr>
                                        <p:cTn id="14" dur="100"/>
                                        <p:tgtEl>
                                          <p:spTgt spid="55299">
                                            <p:txEl>
                                              <p:pRg st="0" end="0"/>
                                            </p:txEl>
                                          </p:spTgt>
                                        </p:tgtEl>
                                      </p:cBhvr>
                                    </p:animEffect>
                                    <p:anim calcmode="lin" valueType="num">
                                      <p:cBhvr>
                                        <p:cTn id="15" dur="400" fill="hold"/>
                                        <p:tgtEl>
                                          <p:spTgt spid="55299">
                                            <p:txEl>
                                              <p:pRg st="0" end="0"/>
                                            </p:txEl>
                                          </p:spTgt>
                                        </p:tgtEl>
                                        <p:attrNameLst>
                                          <p:attrName>ppt_x</p:attrName>
                                        </p:attrNameLst>
                                      </p:cBhvr>
                                      <p:tavLst>
                                        <p:tav tm="0">
                                          <p:val>
                                            <p:strVal val="#ppt_x"/>
                                          </p:val>
                                        </p:tav>
                                        <p:tav tm="100000">
                                          <p:val>
                                            <p:strVal val="#ppt_x"/>
                                          </p:val>
                                        </p:tav>
                                      </p:tavLst>
                                    </p:anim>
                                    <p:anim calcmode="lin" valueType="num">
                                      <p:cBhvr>
                                        <p:cTn id="16" dur="400" fill="hold"/>
                                        <p:tgtEl>
                                          <p:spTgt spid="55299">
                                            <p:txEl>
                                              <p:pRg st="0" end="0"/>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55299">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55299">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9" fill="hold" nodeType="afterGroup">
                            <p:stCondLst>
                              <p:cond delay="2000"/>
                            </p:stCondLst>
                            <p:childTnLst>
                              <p:par>
                                <p:cTn id="20" presetID="43" presetClass="entr" presetSubtype="0" fill="hold" grpId="0" nodeType="afterEffect">
                                  <p:stCondLst>
                                    <p:cond delay="0"/>
                                  </p:stCondLst>
                                  <p:childTnLst>
                                    <p:set>
                                      <p:cBhvr>
                                        <p:cTn id="21" dur="1" fill="hold">
                                          <p:stCondLst>
                                            <p:cond delay="0"/>
                                          </p:stCondLst>
                                        </p:cTn>
                                        <p:tgtEl>
                                          <p:spTgt spid="55299">
                                            <p:txEl>
                                              <p:pRg st="1" end="1"/>
                                            </p:txEl>
                                          </p:spTgt>
                                        </p:tgtEl>
                                        <p:attrNameLst>
                                          <p:attrName>style.visibility</p:attrName>
                                        </p:attrNameLst>
                                      </p:cBhvr>
                                      <p:to>
                                        <p:strVal val="visible"/>
                                      </p:to>
                                    </p:set>
                                    <p:animEffect transition="in" filter="fade">
                                      <p:cBhvr>
                                        <p:cTn id="22" dur="100"/>
                                        <p:tgtEl>
                                          <p:spTgt spid="55299">
                                            <p:txEl>
                                              <p:pRg st="1" end="1"/>
                                            </p:txEl>
                                          </p:spTgt>
                                        </p:tgtEl>
                                      </p:cBhvr>
                                    </p:animEffect>
                                    <p:anim calcmode="lin" valueType="num">
                                      <p:cBhvr>
                                        <p:cTn id="23" dur="400" fill="hold"/>
                                        <p:tgtEl>
                                          <p:spTgt spid="55299">
                                            <p:txEl>
                                              <p:pRg st="1" end="1"/>
                                            </p:txEl>
                                          </p:spTgt>
                                        </p:tgtEl>
                                        <p:attrNameLst>
                                          <p:attrName>ppt_x</p:attrName>
                                        </p:attrNameLst>
                                      </p:cBhvr>
                                      <p:tavLst>
                                        <p:tav tm="0">
                                          <p:val>
                                            <p:strVal val="#ppt_x"/>
                                          </p:val>
                                        </p:tav>
                                        <p:tav tm="100000">
                                          <p:val>
                                            <p:strVal val="#ppt_x"/>
                                          </p:val>
                                        </p:tav>
                                      </p:tavLst>
                                    </p:anim>
                                    <p:anim calcmode="lin" valueType="num">
                                      <p:cBhvr>
                                        <p:cTn id="24" dur="400" fill="hold"/>
                                        <p:tgtEl>
                                          <p:spTgt spid="55299">
                                            <p:txEl>
                                              <p:pRg st="1" end="1"/>
                                            </p:txEl>
                                          </p:spTgt>
                                        </p:tgtEl>
                                        <p:attrNameLst>
                                          <p:attrName>ppt_y</p:attrName>
                                        </p:attrNameLst>
                                      </p:cBhvr>
                                      <p:tavLst>
                                        <p:tav tm="0">
                                          <p:val>
                                            <p:strVal val="#ppt_y+0.31"/>
                                          </p:val>
                                        </p:tav>
                                        <p:tav tm="100000">
                                          <p:val>
                                            <p:strVal val="#ppt_y+0.31"/>
                                          </p:val>
                                        </p:tav>
                                      </p:tavLst>
                                    </p:anim>
                                    <p:anim calcmode="lin" valueType="num">
                                      <p:cBhvr>
                                        <p:cTn id="25" dur="600" decel="50000" fill="hold">
                                          <p:stCondLst>
                                            <p:cond delay="400"/>
                                          </p:stCondLst>
                                        </p:cTn>
                                        <p:tgtEl>
                                          <p:spTgt spid="55299">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6" dur="600" decel="50000" fill="hold">
                                          <p:stCondLst>
                                            <p:cond delay="400"/>
                                          </p:stCondLst>
                                        </p:cTn>
                                        <p:tgtEl>
                                          <p:spTgt spid="55299">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7" fill="hold" nodeType="afterGroup">
                            <p:stCondLst>
                              <p:cond delay="3000"/>
                            </p:stCondLst>
                            <p:childTnLst>
                              <p:par>
                                <p:cTn id="28" presetID="43" presetClass="entr" presetSubtype="0" fill="hold" grpId="0" nodeType="afterEffect">
                                  <p:stCondLst>
                                    <p:cond delay="0"/>
                                  </p:stCondLst>
                                  <p:childTnLst>
                                    <p:set>
                                      <p:cBhvr>
                                        <p:cTn id="29" dur="1" fill="hold">
                                          <p:stCondLst>
                                            <p:cond delay="0"/>
                                          </p:stCondLst>
                                        </p:cTn>
                                        <p:tgtEl>
                                          <p:spTgt spid="55299">
                                            <p:txEl>
                                              <p:pRg st="2" end="2"/>
                                            </p:txEl>
                                          </p:spTgt>
                                        </p:tgtEl>
                                        <p:attrNameLst>
                                          <p:attrName>style.visibility</p:attrName>
                                        </p:attrNameLst>
                                      </p:cBhvr>
                                      <p:to>
                                        <p:strVal val="visible"/>
                                      </p:to>
                                    </p:set>
                                    <p:animEffect transition="in" filter="fade">
                                      <p:cBhvr>
                                        <p:cTn id="30" dur="100"/>
                                        <p:tgtEl>
                                          <p:spTgt spid="55299">
                                            <p:txEl>
                                              <p:pRg st="2" end="2"/>
                                            </p:txEl>
                                          </p:spTgt>
                                        </p:tgtEl>
                                      </p:cBhvr>
                                    </p:animEffect>
                                    <p:anim calcmode="lin" valueType="num">
                                      <p:cBhvr>
                                        <p:cTn id="31" dur="400" fill="hold"/>
                                        <p:tgtEl>
                                          <p:spTgt spid="55299">
                                            <p:txEl>
                                              <p:pRg st="2" end="2"/>
                                            </p:txEl>
                                          </p:spTgt>
                                        </p:tgtEl>
                                        <p:attrNameLst>
                                          <p:attrName>ppt_x</p:attrName>
                                        </p:attrNameLst>
                                      </p:cBhvr>
                                      <p:tavLst>
                                        <p:tav tm="0">
                                          <p:val>
                                            <p:strVal val="#ppt_x"/>
                                          </p:val>
                                        </p:tav>
                                        <p:tav tm="100000">
                                          <p:val>
                                            <p:strVal val="#ppt_x"/>
                                          </p:val>
                                        </p:tav>
                                      </p:tavLst>
                                    </p:anim>
                                    <p:anim calcmode="lin" valueType="num">
                                      <p:cBhvr>
                                        <p:cTn id="32" dur="400" fill="hold"/>
                                        <p:tgtEl>
                                          <p:spTgt spid="55299">
                                            <p:txEl>
                                              <p:pRg st="2" end="2"/>
                                            </p:txEl>
                                          </p:spTgt>
                                        </p:tgtEl>
                                        <p:attrNameLst>
                                          <p:attrName>ppt_y</p:attrName>
                                        </p:attrNameLst>
                                      </p:cBhvr>
                                      <p:tavLst>
                                        <p:tav tm="0">
                                          <p:val>
                                            <p:strVal val="#ppt_y+0.31"/>
                                          </p:val>
                                        </p:tav>
                                        <p:tav tm="100000">
                                          <p:val>
                                            <p:strVal val="#ppt_y+0.31"/>
                                          </p:val>
                                        </p:tav>
                                      </p:tavLst>
                                    </p:anim>
                                    <p:anim calcmode="lin" valueType="num">
                                      <p:cBhvr>
                                        <p:cTn id="33" dur="600" decel="50000" fill="hold">
                                          <p:stCondLst>
                                            <p:cond delay="400"/>
                                          </p:stCondLst>
                                        </p:cTn>
                                        <p:tgtEl>
                                          <p:spTgt spid="55299">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 dur="600" decel="50000" fill="hold">
                                          <p:stCondLst>
                                            <p:cond delay="400"/>
                                          </p:stCondLst>
                                        </p:cTn>
                                        <p:tgtEl>
                                          <p:spTgt spid="55299">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35" fill="hold" nodeType="afterGroup">
                            <p:stCondLst>
                              <p:cond delay="4000"/>
                            </p:stCondLst>
                            <p:childTnLst>
                              <p:par>
                                <p:cTn id="36" presetID="43" presetClass="entr" presetSubtype="0" fill="hold" grpId="0" nodeType="afterEffect">
                                  <p:stCondLst>
                                    <p:cond delay="0"/>
                                  </p:stCondLst>
                                  <p:childTnLst>
                                    <p:set>
                                      <p:cBhvr>
                                        <p:cTn id="37" dur="1" fill="hold">
                                          <p:stCondLst>
                                            <p:cond delay="0"/>
                                          </p:stCondLst>
                                        </p:cTn>
                                        <p:tgtEl>
                                          <p:spTgt spid="55299">
                                            <p:txEl>
                                              <p:pRg st="3" end="3"/>
                                            </p:txEl>
                                          </p:spTgt>
                                        </p:tgtEl>
                                        <p:attrNameLst>
                                          <p:attrName>style.visibility</p:attrName>
                                        </p:attrNameLst>
                                      </p:cBhvr>
                                      <p:to>
                                        <p:strVal val="visible"/>
                                      </p:to>
                                    </p:set>
                                    <p:animEffect transition="in" filter="fade">
                                      <p:cBhvr>
                                        <p:cTn id="38" dur="100"/>
                                        <p:tgtEl>
                                          <p:spTgt spid="55299">
                                            <p:txEl>
                                              <p:pRg st="3" end="3"/>
                                            </p:txEl>
                                          </p:spTgt>
                                        </p:tgtEl>
                                      </p:cBhvr>
                                    </p:animEffect>
                                    <p:anim calcmode="lin" valueType="num">
                                      <p:cBhvr>
                                        <p:cTn id="39" dur="400" fill="hold"/>
                                        <p:tgtEl>
                                          <p:spTgt spid="55299">
                                            <p:txEl>
                                              <p:pRg st="3" end="3"/>
                                            </p:txEl>
                                          </p:spTgt>
                                        </p:tgtEl>
                                        <p:attrNameLst>
                                          <p:attrName>ppt_x</p:attrName>
                                        </p:attrNameLst>
                                      </p:cBhvr>
                                      <p:tavLst>
                                        <p:tav tm="0">
                                          <p:val>
                                            <p:strVal val="#ppt_x"/>
                                          </p:val>
                                        </p:tav>
                                        <p:tav tm="100000">
                                          <p:val>
                                            <p:strVal val="#ppt_x"/>
                                          </p:val>
                                        </p:tav>
                                      </p:tavLst>
                                    </p:anim>
                                    <p:anim calcmode="lin" valueType="num">
                                      <p:cBhvr>
                                        <p:cTn id="40" dur="400" fill="hold"/>
                                        <p:tgtEl>
                                          <p:spTgt spid="55299">
                                            <p:txEl>
                                              <p:pRg st="3" end="3"/>
                                            </p:txEl>
                                          </p:spTgt>
                                        </p:tgtEl>
                                        <p:attrNameLst>
                                          <p:attrName>ppt_y</p:attrName>
                                        </p:attrNameLst>
                                      </p:cBhvr>
                                      <p:tavLst>
                                        <p:tav tm="0">
                                          <p:val>
                                            <p:strVal val="#ppt_y+0.31"/>
                                          </p:val>
                                        </p:tav>
                                        <p:tav tm="100000">
                                          <p:val>
                                            <p:strVal val="#ppt_y+0.31"/>
                                          </p:val>
                                        </p:tav>
                                      </p:tavLst>
                                    </p:anim>
                                    <p:anim calcmode="lin" valueType="num">
                                      <p:cBhvr>
                                        <p:cTn id="41" dur="600" decel="50000" fill="hold">
                                          <p:stCondLst>
                                            <p:cond delay="400"/>
                                          </p:stCondLst>
                                        </p:cTn>
                                        <p:tgtEl>
                                          <p:spTgt spid="55299">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2" dur="600" decel="50000" fill="hold">
                                          <p:stCondLst>
                                            <p:cond delay="400"/>
                                          </p:stCondLst>
                                        </p:cTn>
                                        <p:tgtEl>
                                          <p:spTgt spid="55299">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43" fill="hold" nodeType="afterGroup">
                            <p:stCondLst>
                              <p:cond delay="5000"/>
                            </p:stCondLst>
                            <p:childTnLst>
                              <p:par>
                                <p:cTn id="44" presetID="43" presetClass="entr" presetSubtype="0" fill="hold" grpId="0" nodeType="afterEffect">
                                  <p:stCondLst>
                                    <p:cond delay="0"/>
                                  </p:stCondLst>
                                  <p:childTnLst>
                                    <p:set>
                                      <p:cBhvr>
                                        <p:cTn id="45" dur="1" fill="hold">
                                          <p:stCondLst>
                                            <p:cond delay="0"/>
                                          </p:stCondLst>
                                        </p:cTn>
                                        <p:tgtEl>
                                          <p:spTgt spid="55299">
                                            <p:txEl>
                                              <p:pRg st="4" end="4"/>
                                            </p:txEl>
                                          </p:spTgt>
                                        </p:tgtEl>
                                        <p:attrNameLst>
                                          <p:attrName>style.visibility</p:attrName>
                                        </p:attrNameLst>
                                      </p:cBhvr>
                                      <p:to>
                                        <p:strVal val="visible"/>
                                      </p:to>
                                    </p:set>
                                    <p:animEffect transition="in" filter="fade">
                                      <p:cBhvr>
                                        <p:cTn id="46" dur="100"/>
                                        <p:tgtEl>
                                          <p:spTgt spid="55299">
                                            <p:txEl>
                                              <p:pRg st="4" end="4"/>
                                            </p:txEl>
                                          </p:spTgt>
                                        </p:tgtEl>
                                      </p:cBhvr>
                                    </p:animEffect>
                                    <p:anim calcmode="lin" valueType="num">
                                      <p:cBhvr>
                                        <p:cTn id="47" dur="400" fill="hold"/>
                                        <p:tgtEl>
                                          <p:spTgt spid="55299">
                                            <p:txEl>
                                              <p:pRg st="4" end="4"/>
                                            </p:txEl>
                                          </p:spTgt>
                                        </p:tgtEl>
                                        <p:attrNameLst>
                                          <p:attrName>ppt_x</p:attrName>
                                        </p:attrNameLst>
                                      </p:cBhvr>
                                      <p:tavLst>
                                        <p:tav tm="0">
                                          <p:val>
                                            <p:strVal val="#ppt_x"/>
                                          </p:val>
                                        </p:tav>
                                        <p:tav tm="100000">
                                          <p:val>
                                            <p:strVal val="#ppt_x"/>
                                          </p:val>
                                        </p:tav>
                                      </p:tavLst>
                                    </p:anim>
                                    <p:anim calcmode="lin" valueType="num">
                                      <p:cBhvr>
                                        <p:cTn id="48" dur="400" fill="hold"/>
                                        <p:tgtEl>
                                          <p:spTgt spid="55299">
                                            <p:txEl>
                                              <p:pRg st="4" end="4"/>
                                            </p:txEl>
                                          </p:spTgt>
                                        </p:tgtEl>
                                        <p:attrNameLst>
                                          <p:attrName>ppt_y</p:attrName>
                                        </p:attrNameLst>
                                      </p:cBhvr>
                                      <p:tavLst>
                                        <p:tav tm="0">
                                          <p:val>
                                            <p:strVal val="#ppt_y+0.31"/>
                                          </p:val>
                                        </p:tav>
                                        <p:tav tm="100000">
                                          <p:val>
                                            <p:strVal val="#ppt_y+0.31"/>
                                          </p:val>
                                        </p:tav>
                                      </p:tavLst>
                                    </p:anim>
                                    <p:anim calcmode="lin" valueType="num">
                                      <p:cBhvr>
                                        <p:cTn id="49" dur="600" decel="50000" fill="hold">
                                          <p:stCondLst>
                                            <p:cond delay="400"/>
                                          </p:stCondLst>
                                        </p:cTn>
                                        <p:tgtEl>
                                          <p:spTgt spid="55299">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0" dur="600" decel="50000" fill="hold">
                                          <p:stCondLst>
                                            <p:cond delay="400"/>
                                          </p:stCondLst>
                                        </p:cTn>
                                        <p:tgtEl>
                                          <p:spTgt spid="55299">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51" fill="hold" nodeType="afterGroup">
                            <p:stCondLst>
                              <p:cond delay="6000"/>
                            </p:stCondLst>
                            <p:childTnLst>
                              <p:par>
                                <p:cTn id="52" presetID="43" presetClass="entr" presetSubtype="0" fill="hold" grpId="0" nodeType="afterEffect">
                                  <p:stCondLst>
                                    <p:cond delay="0"/>
                                  </p:stCondLst>
                                  <p:childTnLst>
                                    <p:set>
                                      <p:cBhvr>
                                        <p:cTn id="53" dur="1" fill="hold">
                                          <p:stCondLst>
                                            <p:cond delay="0"/>
                                          </p:stCondLst>
                                        </p:cTn>
                                        <p:tgtEl>
                                          <p:spTgt spid="55299">
                                            <p:txEl>
                                              <p:pRg st="5" end="5"/>
                                            </p:txEl>
                                          </p:spTgt>
                                        </p:tgtEl>
                                        <p:attrNameLst>
                                          <p:attrName>style.visibility</p:attrName>
                                        </p:attrNameLst>
                                      </p:cBhvr>
                                      <p:to>
                                        <p:strVal val="visible"/>
                                      </p:to>
                                    </p:set>
                                    <p:animEffect transition="in" filter="fade">
                                      <p:cBhvr>
                                        <p:cTn id="54" dur="100"/>
                                        <p:tgtEl>
                                          <p:spTgt spid="55299">
                                            <p:txEl>
                                              <p:pRg st="5" end="5"/>
                                            </p:txEl>
                                          </p:spTgt>
                                        </p:tgtEl>
                                      </p:cBhvr>
                                    </p:animEffect>
                                    <p:anim calcmode="lin" valueType="num">
                                      <p:cBhvr>
                                        <p:cTn id="55" dur="400" fill="hold"/>
                                        <p:tgtEl>
                                          <p:spTgt spid="55299">
                                            <p:txEl>
                                              <p:pRg st="5" end="5"/>
                                            </p:txEl>
                                          </p:spTgt>
                                        </p:tgtEl>
                                        <p:attrNameLst>
                                          <p:attrName>ppt_x</p:attrName>
                                        </p:attrNameLst>
                                      </p:cBhvr>
                                      <p:tavLst>
                                        <p:tav tm="0">
                                          <p:val>
                                            <p:strVal val="#ppt_x"/>
                                          </p:val>
                                        </p:tav>
                                        <p:tav tm="100000">
                                          <p:val>
                                            <p:strVal val="#ppt_x"/>
                                          </p:val>
                                        </p:tav>
                                      </p:tavLst>
                                    </p:anim>
                                    <p:anim calcmode="lin" valueType="num">
                                      <p:cBhvr>
                                        <p:cTn id="56" dur="400" fill="hold"/>
                                        <p:tgtEl>
                                          <p:spTgt spid="55299">
                                            <p:txEl>
                                              <p:pRg st="5" end="5"/>
                                            </p:txEl>
                                          </p:spTgt>
                                        </p:tgtEl>
                                        <p:attrNameLst>
                                          <p:attrName>ppt_y</p:attrName>
                                        </p:attrNameLst>
                                      </p:cBhvr>
                                      <p:tavLst>
                                        <p:tav tm="0">
                                          <p:val>
                                            <p:strVal val="#ppt_y+0.31"/>
                                          </p:val>
                                        </p:tav>
                                        <p:tav tm="100000">
                                          <p:val>
                                            <p:strVal val="#ppt_y+0.31"/>
                                          </p:val>
                                        </p:tav>
                                      </p:tavLst>
                                    </p:anim>
                                    <p:anim calcmode="lin" valueType="num">
                                      <p:cBhvr>
                                        <p:cTn id="57" dur="600" decel="50000" fill="hold">
                                          <p:stCondLst>
                                            <p:cond delay="400"/>
                                          </p:stCondLst>
                                        </p:cTn>
                                        <p:tgtEl>
                                          <p:spTgt spid="55299">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8" dur="600" decel="50000" fill="hold">
                                          <p:stCondLst>
                                            <p:cond delay="400"/>
                                          </p:stCondLst>
                                        </p:cTn>
                                        <p:tgtEl>
                                          <p:spTgt spid="55299">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59" fill="hold" nodeType="afterGroup">
                            <p:stCondLst>
                              <p:cond delay="7000"/>
                            </p:stCondLst>
                            <p:childTnLst>
                              <p:par>
                                <p:cTn id="60" presetID="43" presetClass="entr" presetSubtype="0" fill="hold" grpId="0" nodeType="afterEffect">
                                  <p:stCondLst>
                                    <p:cond delay="0"/>
                                  </p:stCondLst>
                                  <p:childTnLst>
                                    <p:set>
                                      <p:cBhvr>
                                        <p:cTn id="61" dur="1" fill="hold">
                                          <p:stCondLst>
                                            <p:cond delay="0"/>
                                          </p:stCondLst>
                                        </p:cTn>
                                        <p:tgtEl>
                                          <p:spTgt spid="55299">
                                            <p:txEl>
                                              <p:pRg st="6" end="6"/>
                                            </p:txEl>
                                          </p:spTgt>
                                        </p:tgtEl>
                                        <p:attrNameLst>
                                          <p:attrName>style.visibility</p:attrName>
                                        </p:attrNameLst>
                                      </p:cBhvr>
                                      <p:to>
                                        <p:strVal val="visible"/>
                                      </p:to>
                                    </p:set>
                                    <p:animEffect transition="in" filter="fade">
                                      <p:cBhvr>
                                        <p:cTn id="62" dur="100"/>
                                        <p:tgtEl>
                                          <p:spTgt spid="55299">
                                            <p:txEl>
                                              <p:pRg st="6" end="6"/>
                                            </p:txEl>
                                          </p:spTgt>
                                        </p:tgtEl>
                                      </p:cBhvr>
                                    </p:animEffect>
                                    <p:anim calcmode="lin" valueType="num">
                                      <p:cBhvr>
                                        <p:cTn id="63" dur="400" fill="hold"/>
                                        <p:tgtEl>
                                          <p:spTgt spid="55299">
                                            <p:txEl>
                                              <p:pRg st="6" end="6"/>
                                            </p:txEl>
                                          </p:spTgt>
                                        </p:tgtEl>
                                        <p:attrNameLst>
                                          <p:attrName>ppt_x</p:attrName>
                                        </p:attrNameLst>
                                      </p:cBhvr>
                                      <p:tavLst>
                                        <p:tav tm="0">
                                          <p:val>
                                            <p:strVal val="#ppt_x"/>
                                          </p:val>
                                        </p:tav>
                                        <p:tav tm="100000">
                                          <p:val>
                                            <p:strVal val="#ppt_x"/>
                                          </p:val>
                                        </p:tav>
                                      </p:tavLst>
                                    </p:anim>
                                    <p:anim calcmode="lin" valueType="num">
                                      <p:cBhvr>
                                        <p:cTn id="64" dur="400" fill="hold"/>
                                        <p:tgtEl>
                                          <p:spTgt spid="55299">
                                            <p:txEl>
                                              <p:pRg st="6" end="6"/>
                                            </p:txEl>
                                          </p:spTgt>
                                        </p:tgtEl>
                                        <p:attrNameLst>
                                          <p:attrName>ppt_y</p:attrName>
                                        </p:attrNameLst>
                                      </p:cBhvr>
                                      <p:tavLst>
                                        <p:tav tm="0">
                                          <p:val>
                                            <p:strVal val="#ppt_y+0.31"/>
                                          </p:val>
                                        </p:tav>
                                        <p:tav tm="100000">
                                          <p:val>
                                            <p:strVal val="#ppt_y+0.31"/>
                                          </p:val>
                                        </p:tav>
                                      </p:tavLst>
                                    </p:anim>
                                    <p:anim calcmode="lin" valueType="num">
                                      <p:cBhvr>
                                        <p:cTn id="65" dur="600" decel="50000" fill="hold">
                                          <p:stCondLst>
                                            <p:cond delay="400"/>
                                          </p:stCondLst>
                                        </p:cTn>
                                        <p:tgtEl>
                                          <p:spTgt spid="55299">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6" dur="600" decel="50000" fill="hold">
                                          <p:stCondLst>
                                            <p:cond delay="400"/>
                                          </p:stCondLst>
                                        </p:cTn>
                                        <p:tgtEl>
                                          <p:spTgt spid="55299">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67" fill="hold" nodeType="afterGroup">
                            <p:stCondLst>
                              <p:cond delay="8000"/>
                            </p:stCondLst>
                            <p:childTnLst>
                              <p:par>
                                <p:cTn id="68" presetID="43" presetClass="entr" presetSubtype="0" fill="hold" grpId="0" nodeType="afterEffect">
                                  <p:stCondLst>
                                    <p:cond delay="0"/>
                                  </p:stCondLst>
                                  <p:childTnLst>
                                    <p:set>
                                      <p:cBhvr>
                                        <p:cTn id="69" dur="1" fill="hold">
                                          <p:stCondLst>
                                            <p:cond delay="0"/>
                                          </p:stCondLst>
                                        </p:cTn>
                                        <p:tgtEl>
                                          <p:spTgt spid="55299">
                                            <p:txEl>
                                              <p:pRg st="7" end="7"/>
                                            </p:txEl>
                                          </p:spTgt>
                                        </p:tgtEl>
                                        <p:attrNameLst>
                                          <p:attrName>style.visibility</p:attrName>
                                        </p:attrNameLst>
                                      </p:cBhvr>
                                      <p:to>
                                        <p:strVal val="visible"/>
                                      </p:to>
                                    </p:set>
                                    <p:animEffect transition="in" filter="fade">
                                      <p:cBhvr>
                                        <p:cTn id="70" dur="100"/>
                                        <p:tgtEl>
                                          <p:spTgt spid="55299">
                                            <p:txEl>
                                              <p:pRg st="7" end="7"/>
                                            </p:txEl>
                                          </p:spTgt>
                                        </p:tgtEl>
                                      </p:cBhvr>
                                    </p:animEffect>
                                    <p:anim calcmode="lin" valueType="num">
                                      <p:cBhvr>
                                        <p:cTn id="71" dur="400" fill="hold"/>
                                        <p:tgtEl>
                                          <p:spTgt spid="55299">
                                            <p:txEl>
                                              <p:pRg st="7" end="7"/>
                                            </p:txEl>
                                          </p:spTgt>
                                        </p:tgtEl>
                                        <p:attrNameLst>
                                          <p:attrName>ppt_x</p:attrName>
                                        </p:attrNameLst>
                                      </p:cBhvr>
                                      <p:tavLst>
                                        <p:tav tm="0">
                                          <p:val>
                                            <p:strVal val="#ppt_x"/>
                                          </p:val>
                                        </p:tav>
                                        <p:tav tm="100000">
                                          <p:val>
                                            <p:strVal val="#ppt_x"/>
                                          </p:val>
                                        </p:tav>
                                      </p:tavLst>
                                    </p:anim>
                                    <p:anim calcmode="lin" valueType="num">
                                      <p:cBhvr>
                                        <p:cTn id="72" dur="400" fill="hold"/>
                                        <p:tgtEl>
                                          <p:spTgt spid="55299">
                                            <p:txEl>
                                              <p:pRg st="7" end="7"/>
                                            </p:txEl>
                                          </p:spTgt>
                                        </p:tgtEl>
                                        <p:attrNameLst>
                                          <p:attrName>ppt_y</p:attrName>
                                        </p:attrNameLst>
                                      </p:cBhvr>
                                      <p:tavLst>
                                        <p:tav tm="0">
                                          <p:val>
                                            <p:strVal val="#ppt_y+0.31"/>
                                          </p:val>
                                        </p:tav>
                                        <p:tav tm="100000">
                                          <p:val>
                                            <p:strVal val="#ppt_y+0.31"/>
                                          </p:val>
                                        </p:tav>
                                      </p:tavLst>
                                    </p:anim>
                                    <p:anim calcmode="lin" valueType="num">
                                      <p:cBhvr>
                                        <p:cTn id="73" dur="600" decel="50000" fill="hold">
                                          <p:stCondLst>
                                            <p:cond delay="400"/>
                                          </p:stCondLst>
                                        </p:cTn>
                                        <p:tgtEl>
                                          <p:spTgt spid="55299">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4" dur="600" decel="50000" fill="hold">
                                          <p:stCondLst>
                                            <p:cond delay="400"/>
                                          </p:stCondLst>
                                        </p:cTn>
                                        <p:tgtEl>
                                          <p:spTgt spid="55299">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75" fill="hold" nodeType="afterGroup">
                            <p:stCondLst>
                              <p:cond delay="9000"/>
                            </p:stCondLst>
                            <p:childTnLst>
                              <p:par>
                                <p:cTn id="76" presetID="43" presetClass="entr" presetSubtype="0" fill="hold" grpId="0" nodeType="afterEffect">
                                  <p:stCondLst>
                                    <p:cond delay="0"/>
                                  </p:stCondLst>
                                  <p:childTnLst>
                                    <p:set>
                                      <p:cBhvr>
                                        <p:cTn id="77" dur="1" fill="hold">
                                          <p:stCondLst>
                                            <p:cond delay="0"/>
                                          </p:stCondLst>
                                        </p:cTn>
                                        <p:tgtEl>
                                          <p:spTgt spid="55299">
                                            <p:txEl>
                                              <p:pRg st="8" end="8"/>
                                            </p:txEl>
                                          </p:spTgt>
                                        </p:tgtEl>
                                        <p:attrNameLst>
                                          <p:attrName>style.visibility</p:attrName>
                                        </p:attrNameLst>
                                      </p:cBhvr>
                                      <p:to>
                                        <p:strVal val="visible"/>
                                      </p:to>
                                    </p:set>
                                    <p:animEffect transition="in" filter="fade">
                                      <p:cBhvr>
                                        <p:cTn id="78" dur="100"/>
                                        <p:tgtEl>
                                          <p:spTgt spid="55299">
                                            <p:txEl>
                                              <p:pRg st="8" end="8"/>
                                            </p:txEl>
                                          </p:spTgt>
                                        </p:tgtEl>
                                      </p:cBhvr>
                                    </p:animEffect>
                                    <p:anim calcmode="lin" valueType="num">
                                      <p:cBhvr>
                                        <p:cTn id="79" dur="400" fill="hold"/>
                                        <p:tgtEl>
                                          <p:spTgt spid="55299">
                                            <p:txEl>
                                              <p:pRg st="8" end="8"/>
                                            </p:txEl>
                                          </p:spTgt>
                                        </p:tgtEl>
                                        <p:attrNameLst>
                                          <p:attrName>ppt_x</p:attrName>
                                        </p:attrNameLst>
                                      </p:cBhvr>
                                      <p:tavLst>
                                        <p:tav tm="0">
                                          <p:val>
                                            <p:strVal val="#ppt_x"/>
                                          </p:val>
                                        </p:tav>
                                        <p:tav tm="100000">
                                          <p:val>
                                            <p:strVal val="#ppt_x"/>
                                          </p:val>
                                        </p:tav>
                                      </p:tavLst>
                                    </p:anim>
                                    <p:anim calcmode="lin" valueType="num">
                                      <p:cBhvr>
                                        <p:cTn id="80" dur="400" fill="hold"/>
                                        <p:tgtEl>
                                          <p:spTgt spid="55299">
                                            <p:txEl>
                                              <p:pRg st="8" end="8"/>
                                            </p:txEl>
                                          </p:spTgt>
                                        </p:tgtEl>
                                        <p:attrNameLst>
                                          <p:attrName>ppt_y</p:attrName>
                                        </p:attrNameLst>
                                      </p:cBhvr>
                                      <p:tavLst>
                                        <p:tav tm="0">
                                          <p:val>
                                            <p:strVal val="#ppt_y+0.31"/>
                                          </p:val>
                                        </p:tav>
                                        <p:tav tm="100000">
                                          <p:val>
                                            <p:strVal val="#ppt_y+0.31"/>
                                          </p:val>
                                        </p:tav>
                                      </p:tavLst>
                                    </p:anim>
                                    <p:anim calcmode="lin" valueType="num">
                                      <p:cBhvr>
                                        <p:cTn id="81" dur="600" decel="50000" fill="hold">
                                          <p:stCondLst>
                                            <p:cond delay="400"/>
                                          </p:stCondLst>
                                        </p:cTn>
                                        <p:tgtEl>
                                          <p:spTgt spid="55299">
                                            <p:txEl>
                                              <p:pRg st="8" end="8"/>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2" dur="600" decel="50000" fill="hold">
                                          <p:stCondLst>
                                            <p:cond delay="400"/>
                                          </p:stCondLst>
                                        </p:cTn>
                                        <p:tgtEl>
                                          <p:spTgt spid="55299">
                                            <p:txEl>
                                              <p:pRg st="8" end="8"/>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83" fill="hold" nodeType="afterGroup">
                            <p:stCondLst>
                              <p:cond delay="10000"/>
                            </p:stCondLst>
                            <p:childTnLst>
                              <p:par>
                                <p:cTn id="84" presetID="43" presetClass="entr" presetSubtype="0" fill="hold" grpId="0" nodeType="afterEffect">
                                  <p:stCondLst>
                                    <p:cond delay="0"/>
                                  </p:stCondLst>
                                  <p:childTnLst>
                                    <p:set>
                                      <p:cBhvr>
                                        <p:cTn id="85" dur="1" fill="hold">
                                          <p:stCondLst>
                                            <p:cond delay="0"/>
                                          </p:stCondLst>
                                        </p:cTn>
                                        <p:tgtEl>
                                          <p:spTgt spid="55299">
                                            <p:txEl>
                                              <p:pRg st="9" end="9"/>
                                            </p:txEl>
                                          </p:spTgt>
                                        </p:tgtEl>
                                        <p:attrNameLst>
                                          <p:attrName>style.visibility</p:attrName>
                                        </p:attrNameLst>
                                      </p:cBhvr>
                                      <p:to>
                                        <p:strVal val="visible"/>
                                      </p:to>
                                    </p:set>
                                    <p:animEffect transition="in" filter="fade">
                                      <p:cBhvr>
                                        <p:cTn id="86" dur="100"/>
                                        <p:tgtEl>
                                          <p:spTgt spid="55299">
                                            <p:txEl>
                                              <p:pRg st="9" end="9"/>
                                            </p:txEl>
                                          </p:spTgt>
                                        </p:tgtEl>
                                      </p:cBhvr>
                                    </p:animEffect>
                                    <p:anim calcmode="lin" valueType="num">
                                      <p:cBhvr>
                                        <p:cTn id="87" dur="400" fill="hold"/>
                                        <p:tgtEl>
                                          <p:spTgt spid="55299">
                                            <p:txEl>
                                              <p:pRg st="9" end="9"/>
                                            </p:txEl>
                                          </p:spTgt>
                                        </p:tgtEl>
                                        <p:attrNameLst>
                                          <p:attrName>ppt_x</p:attrName>
                                        </p:attrNameLst>
                                      </p:cBhvr>
                                      <p:tavLst>
                                        <p:tav tm="0">
                                          <p:val>
                                            <p:strVal val="#ppt_x"/>
                                          </p:val>
                                        </p:tav>
                                        <p:tav tm="100000">
                                          <p:val>
                                            <p:strVal val="#ppt_x"/>
                                          </p:val>
                                        </p:tav>
                                      </p:tavLst>
                                    </p:anim>
                                    <p:anim calcmode="lin" valueType="num">
                                      <p:cBhvr>
                                        <p:cTn id="88" dur="400" fill="hold"/>
                                        <p:tgtEl>
                                          <p:spTgt spid="55299">
                                            <p:txEl>
                                              <p:pRg st="9" end="9"/>
                                            </p:txEl>
                                          </p:spTgt>
                                        </p:tgtEl>
                                        <p:attrNameLst>
                                          <p:attrName>ppt_y</p:attrName>
                                        </p:attrNameLst>
                                      </p:cBhvr>
                                      <p:tavLst>
                                        <p:tav tm="0">
                                          <p:val>
                                            <p:strVal val="#ppt_y+0.31"/>
                                          </p:val>
                                        </p:tav>
                                        <p:tav tm="100000">
                                          <p:val>
                                            <p:strVal val="#ppt_y+0.31"/>
                                          </p:val>
                                        </p:tav>
                                      </p:tavLst>
                                    </p:anim>
                                    <p:anim calcmode="lin" valueType="num">
                                      <p:cBhvr>
                                        <p:cTn id="89" dur="600" decel="50000" fill="hold">
                                          <p:stCondLst>
                                            <p:cond delay="400"/>
                                          </p:stCondLst>
                                        </p:cTn>
                                        <p:tgtEl>
                                          <p:spTgt spid="55299">
                                            <p:txEl>
                                              <p:pRg st="9" end="9"/>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0" dur="600" decel="50000" fill="hold">
                                          <p:stCondLst>
                                            <p:cond delay="400"/>
                                          </p:stCondLst>
                                        </p:cTn>
                                        <p:tgtEl>
                                          <p:spTgt spid="55299">
                                            <p:txEl>
                                              <p:pRg st="9" end="9"/>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91" fill="hold" nodeType="afterGroup">
                            <p:stCondLst>
                              <p:cond delay="11000"/>
                            </p:stCondLst>
                            <p:childTnLst>
                              <p:par>
                                <p:cTn id="92" presetID="43" presetClass="entr" presetSubtype="0" fill="hold" grpId="0" nodeType="afterEffect">
                                  <p:stCondLst>
                                    <p:cond delay="0"/>
                                  </p:stCondLst>
                                  <p:childTnLst>
                                    <p:set>
                                      <p:cBhvr>
                                        <p:cTn id="93" dur="1" fill="hold">
                                          <p:stCondLst>
                                            <p:cond delay="0"/>
                                          </p:stCondLst>
                                        </p:cTn>
                                        <p:tgtEl>
                                          <p:spTgt spid="55299">
                                            <p:txEl>
                                              <p:pRg st="10" end="10"/>
                                            </p:txEl>
                                          </p:spTgt>
                                        </p:tgtEl>
                                        <p:attrNameLst>
                                          <p:attrName>style.visibility</p:attrName>
                                        </p:attrNameLst>
                                      </p:cBhvr>
                                      <p:to>
                                        <p:strVal val="visible"/>
                                      </p:to>
                                    </p:set>
                                    <p:animEffect transition="in" filter="fade">
                                      <p:cBhvr>
                                        <p:cTn id="94" dur="100"/>
                                        <p:tgtEl>
                                          <p:spTgt spid="55299">
                                            <p:txEl>
                                              <p:pRg st="10" end="10"/>
                                            </p:txEl>
                                          </p:spTgt>
                                        </p:tgtEl>
                                      </p:cBhvr>
                                    </p:animEffect>
                                    <p:anim calcmode="lin" valueType="num">
                                      <p:cBhvr>
                                        <p:cTn id="95" dur="400" fill="hold"/>
                                        <p:tgtEl>
                                          <p:spTgt spid="55299">
                                            <p:txEl>
                                              <p:pRg st="10" end="10"/>
                                            </p:txEl>
                                          </p:spTgt>
                                        </p:tgtEl>
                                        <p:attrNameLst>
                                          <p:attrName>ppt_x</p:attrName>
                                        </p:attrNameLst>
                                      </p:cBhvr>
                                      <p:tavLst>
                                        <p:tav tm="0">
                                          <p:val>
                                            <p:strVal val="#ppt_x"/>
                                          </p:val>
                                        </p:tav>
                                        <p:tav tm="100000">
                                          <p:val>
                                            <p:strVal val="#ppt_x"/>
                                          </p:val>
                                        </p:tav>
                                      </p:tavLst>
                                    </p:anim>
                                    <p:anim calcmode="lin" valueType="num">
                                      <p:cBhvr>
                                        <p:cTn id="96" dur="400" fill="hold"/>
                                        <p:tgtEl>
                                          <p:spTgt spid="55299">
                                            <p:txEl>
                                              <p:pRg st="10" end="10"/>
                                            </p:txEl>
                                          </p:spTgt>
                                        </p:tgtEl>
                                        <p:attrNameLst>
                                          <p:attrName>ppt_y</p:attrName>
                                        </p:attrNameLst>
                                      </p:cBhvr>
                                      <p:tavLst>
                                        <p:tav tm="0">
                                          <p:val>
                                            <p:strVal val="#ppt_y+0.31"/>
                                          </p:val>
                                        </p:tav>
                                        <p:tav tm="100000">
                                          <p:val>
                                            <p:strVal val="#ppt_y+0.31"/>
                                          </p:val>
                                        </p:tav>
                                      </p:tavLst>
                                    </p:anim>
                                    <p:anim calcmode="lin" valueType="num">
                                      <p:cBhvr>
                                        <p:cTn id="97" dur="600" decel="50000" fill="hold">
                                          <p:stCondLst>
                                            <p:cond delay="400"/>
                                          </p:stCondLst>
                                        </p:cTn>
                                        <p:tgtEl>
                                          <p:spTgt spid="55299">
                                            <p:txEl>
                                              <p:pRg st="10" end="1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8" dur="600" decel="50000" fill="hold">
                                          <p:stCondLst>
                                            <p:cond delay="400"/>
                                          </p:stCondLst>
                                        </p:cTn>
                                        <p:tgtEl>
                                          <p:spTgt spid="55299">
                                            <p:txEl>
                                              <p:pRg st="10" end="1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99" fill="hold" nodeType="afterGroup">
                            <p:stCondLst>
                              <p:cond delay="12000"/>
                            </p:stCondLst>
                            <p:childTnLst>
                              <p:par>
                                <p:cTn id="100" presetID="43" presetClass="entr" presetSubtype="0" fill="hold" grpId="0" nodeType="afterEffect">
                                  <p:stCondLst>
                                    <p:cond delay="0"/>
                                  </p:stCondLst>
                                  <p:childTnLst>
                                    <p:set>
                                      <p:cBhvr>
                                        <p:cTn id="101" dur="1" fill="hold">
                                          <p:stCondLst>
                                            <p:cond delay="0"/>
                                          </p:stCondLst>
                                        </p:cTn>
                                        <p:tgtEl>
                                          <p:spTgt spid="55299">
                                            <p:txEl>
                                              <p:pRg st="11" end="11"/>
                                            </p:txEl>
                                          </p:spTgt>
                                        </p:tgtEl>
                                        <p:attrNameLst>
                                          <p:attrName>style.visibility</p:attrName>
                                        </p:attrNameLst>
                                      </p:cBhvr>
                                      <p:to>
                                        <p:strVal val="visible"/>
                                      </p:to>
                                    </p:set>
                                    <p:animEffect transition="in" filter="fade">
                                      <p:cBhvr>
                                        <p:cTn id="102" dur="100"/>
                                        <p:tgtEl>
                                          <p:spTgt spid="55299">
                                            <p:txEl>
                                              <p:pRg st="11" end="11"/>
                                            </p:txEl>
                                          </p:spTgt>
                                        </p:tgtEl>
                                      </p:cBhvr>
                                    </p:animEffect>
                                    <p:anim calcmode="lin" valueType="num">
                                      <p:cBhvr>
                                        <p:cTn id="103" dur="400" fill="hold"/>
                                        <p:tgtEl>
                                          <p:spTgt spid="55299">
                                            <p:txEl>
                                              <p:pRg st="11" end="11"/>
                                            </p:txEl>
                                          </p:spTgt>
                                        </p:tgtEl>
                                        <p:attrNameLst>
                                          <p:attrName>ppt_x</p:attrName>
                                        </p:attrNameLst>
                                      </p:cBhvr>
                                      <p:tavLst>
                                        <p:tav tm="0">
                                          <p:val>
                                            <p:strVal val="#ppt_x"/>
                                          </p:val>
                                        </p:tav>
                                        <p:tav tm="100000">
                                          <p:val>
                                            <p:strVal val="#ppt_x"/>
                                          </p:val>
                                        </p:tav>
                                      </p:tavLst>
                                    </p:anim>
                                    <p:anim calcmode="lin" valueType="num">
                                      <p:cBhvr>
                                        <p:cTn id="104" dur="400" fill="hold"/>
                                        <p:tgtEl>
                                          <p:spTgt spid="55299">
                                            <p:txEl>
                                              <p:pRg st="11" end="11"/>
                                            </p:txEl>
                                          </p:spTgt>
                                        </p:tgtEl>
                                        <p:attrNameLst>
                                          <p:attrName>ppt_y</p:attrName>
                                        </p:attrNameLst>
                                      </p:cBhvr>
                                      <p:tavLst>
                                        <p:tav tm="0">
                                          <p:val>
                                            <p:strVal val="#ppt_y+0.31"/>
                                          </p:val>
                                        </p:tav>
                                        <p:tav tm="100000">
                                          <p:val>
                                            <p:strVal val="#ppt_y+0.31"/>
                                          </p:val>
                                        </p:tav>
                                      </p:tavLst>
                                    </p:anim>
                                    <p:anim calcmode="lin" valueType="num">
                                      <p:cBhvr>
                                        <p:cTn id="105" dur="600" decel="50000" fill="hold">
                                          <p:stCondLst>
                                            <p:cond delay="400"/>
                                          </p:stCondLst>
                                        </p:cTn>
                                        <p:tgtEl>
                                          <p:spTgt spid="55299">
                                            <p:txEl>
                                              <p:pRg st="11" end="1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06" dur="600" decel="50000" fill="hold">
                                          <p:stCondLst>
                                            <p:cond delay="400"/>
                                          </p:stCondLst>
                                        </p:cTn>
                                        <p:tgtEl>
                                          <p:spTgt spid="55299">
                                            <p:txEl>
                                              <p:pRg st="11" end="1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p:bldP spid="5529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FFFF"/>
        </a:solidFill>
        <a:effectLst/>
      </p:bgPr>
    </p:bg>
    <p:spTree>
      <p:nvGrpSpPr>
        <p:cNvPr id="1" name=""/>
        <p:cNvGrpSpPr/>
        <p:nvPr/>
      </p:nvGrpSpPr>
      <p:grpSpPr>
        <a:xfrm>
          <a:off x="0" y="0"/>
          <a:ext cx="0" cy="0"/>
          <a:chOff x="0" y="0"/>
          <a:chExt cx="0" cy="0"/>
        </a:xfrm>
      </p:grpSpPr>
      <p:pic>
        <p:nvPicPr>
          <p:cNvPr id="13317" name="Picture 5" descr="http://src.ucoz.net/t/521/2.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314" name="Rectangle 2"/>
          <p:cNvSpPr>
            <a:spLocks noGrp="1" noChangeArrowheads="1"/>
          </p:cNvSpPr>
          <p:nvPr>
            <p:ph type="title"/>
          </p:nvPr>
        </p:nvSpPr>
        <p:spPr/>
        <p:txBody>
          <a:bodyPr/>
          <a:lstStyle/>
          <a:p>
            <a:r>
              <a:rPr lang="ru-RU" sz="3200"/>
              <a:t>2. </a:t>
            </a:r>
            <a:r>
              <a:rPr lang="ru-RU" sz="3200">
                <a:solidFill>
                  <a:srgbClr val="00FFFF"/>
                </a:solidFill>
              </a:rPr>
              <a:t>Математические загадки</a:t>
            </a:r>
            <a:r>
              <a:rPr lang="ru-RU">
                <a:solidFill>
                  <a:srgbClr val="00FFFF"/>
                </a:solidFill>
              </a:rPr>
              <a:t>.</a:t>
            </a:r>
          </a:p>
        </p:txBody>
      </p:sp>
      <p:sp>
        <p:nvSpPr>
          <p:cNvPr id="13315" name="Rectangle 3"/>
          <p:cNvSpPr>
            <a:spLocks noGrp="1" noChangeArrowheads="1"/>
          </p:cNvSpPr>
          <p:nvPr>
            <p:ph type="body" idx="1"/>
          </p:nvPr>
        </p:nvSpPr>
        <p:spPr>
          <a:xfrm>
            <a:off x="457200" y="1600200"/>
            <a:ext cx="5410200" cy="4525963"/>
          </a:xfrm>
        </p:spPr>
        <p:txBody>
          <a:bodyPr/>
          <a:lstStyle/>
          <a:p>
            <a:pPr>
              <a:lnSpc>
                <a:spcPct val="80000"/>
              </a:lnSpc>
              <a:buFontTx/>
              <a:buNone/>
            </a:pPr>
            <a:r>
              <a:rPr lang="ru-RU" sz="2000"/>
              <a:t> </a:t>
            </a:r>
            <a:endParaRPr lang="ru-RU" sz="2000" b="1" i="1"/>
          </a:p>
          <a:p>
            <a:pPr>
              <a:lnSpc>
                <a:spcPct val="80000"/>
              </a:lnSpc>
              <a:buFontTx/>
              <a:buNone/>
            </a:pPr>
            <a:r>
              <a:rPr lang="ru-RU" sz="2000" b="1" i="1">
                <a:solidFill>
                  <a:srgbClr val="00FFFF"/>
                </a:solidFill>
              </a:rPr>
              <a:t>Жуки и пауки</a:t>
            </a:r>
            <a:endParaRPr lang="ru-RU" sz="2000">
              <a:solidFill>
                <a:srgbClr val="00FFFF"/>
              </a:solidFill>
            </a:endParaRPr>
          </a:p>
          <a:p>
            <a:pPr>
              <a:lnSpc>
                <a:spcPct val="80000"/>
              </a:lnSpc>
              <a:buFontTx/>
              <a:buNone/>
            </a:pPr>
            <a:r>
              <a:rPr lang="ru-RU" sz="2000">
                <a:solidFill>
                  <a:srgbClr val="FFFF00"/>
                </a:solidFill>
              </a:rPr>
              <a:t>Вопрос: сколько ног у жука?</a:t>
            </a:r>
          </a:p>
          <a:p>
            <a:pPr>
              <a:lnSpc>
                <a:spcPct val="80000"/>
              </a:lnSpc>
              <a:buFontTx/>
              <a:buNone/>
            </a:pPr>
            <a:r>
              <a:rPr lang="ru-RU" sz="2000">
                <a:solidFill>
                  <a:srgbClr val="FFFF00"/>
                </a:solidFill>
              </a:rPr>
              <a:t>Сколько ног у паука?</a:t>
            </a:r>
          </a:p>
          <a:p>
            <a:pPr>
              <a:lnSpc>
                <a:spcPct val="80000"/>
              </a:lnSpc>
              <a:buFontTx/>
              <a:buNone/>
            </a:pPr>
            <a:r>
              <a:rPr lang="ru-RU" sz="2000">
                <a:solidFill>
                  <a:srgbClr val="FFFF00"/>
                </a:solidFill>
              </a:rPr>
              <a:t>У меня в одной коробке три жука,</a:t>
            </a:r>
          </a:p>
          <a:p>
            <a:pPr>
              <a:lnSpc>
                <a:spcPct val="80000"/>
              </a:lnSpc>
              <a:buFontTx/>
              <a:buNone/>
            </a:pPr>
            <a:r>
              <a:rPr lang="ru-RU" sz="2000">
                <a:solidFill>
                  <a:srgbClr val="FFFF00"/>
                </a:solidFill>
              </a:rPr>
              <a:t>А в другой имею я три паука.</a:t>
            </a:r>
          </a:p>
          <a:p>
            <a:pPr>
              <a:lnSpc>
                <a:spcPct val="80000"/>
              </a:lnSpc>
              <a:buFontTx/>
              <a:buNone/>
            </a:pPr>
            <a:r>
              <a:rPr lang="ru-RU" sz="2000">
                <a:solidFill>
                  <a:srgbClr val="FFFF00"/>
                </a:solidFill>
              </a:rPr>
              <a:t>В уголке шуршат бумагой два ежа,</a:t>
            </a:r>
          </a:p>
          <a:p>
            <a:pPr>
              <a:lnSpc>
                <a:spcPct val="80000"/>
              </a:lnSpc>
              <a:buFontTx/>
              <a:buNone/>
            </a:pPr>
            <a:r>
              <a:rPr lang="ru-RU" sz="2000">
                <a:solidFill>
                  <a:srgbClr val="FFFF00"/>
                </a:solidFill>
              </a:rPr>
              <a:t>А в двух клетках распевают два чижа. </a:t>
            </a:r>
          </a:p>
          <a:p>
            <a:pPr>
              <a:lnSpc>
                <a:spcPct val="80000"/>
              </a:lnSpc>
              <a:buFontTx/>
              <a:buNone/>
            </a:pPr>
            <a:r>
              <a:rPr lang="ru-RU" sz="2000">
                <a:solidFill>
                  <a:srgbClr val="FFFF00"/>
                </a:solidFill>
              </a:rPr>
              <a:t>Кто, ребята, сосчитать бы мне помог, </a:t>
            </a:r>
          </a:p>
          <a:p>
            <a:pPr>
              <a:lnSpc>
                <a:spcPct val="80000"/>
              </a:lnSpc>
              <a:buFontTx/>
              <a:buNone/>
            </a:pPr>
            <a:r>
              <a:rPr lang="ru-RU" sz="2000">
                <a:solidFill>
                  <a:srgbClr val="FFFF00"/>
                </a:solidFill>
              </a:rPr>
              <a:t>Сколько вместе все они имеют ног?</a:t>
            </a:r>
          </a:p>
          <a:p>
            <a:pPr>
              <a:lnSpc>
                <a:spcPct val="80000"/>
              </a:lnSpc>
              <a:buFontTx/>
              <a:buNone/>
            </a:pPr>
            <a:r>
              <a:rPr lang="ru-RU" sz="2000">
                <a:solidFill>
                  <a:srgbClr val="FFFF00"/>
                </a:solidFill>
              </a:rPr>
              <a:t>        (54 ноги)</a:t>
            </a:r>
          </a:p>
        </p:txBody>
      </p:sp>
      <p:sp>
        <p:nvSpPr>
          <p:cNvPr id="13316" name="Text Box 4"/>
          <p:cNvSpPr txBox="1">
            <a:spLocks noChangeArrowheads="1"/>
          </p:cNvSpPr>
          <p:nvPr/>
        </p:nvSpPr>
        <p:spPr bwMode="auto">
          <a:xfrm>
            <a:off x="5867400" y="1916113"/>
            <a:ext cx="2987675"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solidFill>
                  <a:srgbClr val="66FF33"/>
                </a:solidFill>
              </a:rPr>
              <a:t>У деда Архипа — большая семья. </a:t>
            </a:r>
          </a:p>
          <a:p>
            <a:r>
              <a:rPr lang="ru-RU">
                <a:solidFill>
                  <a:srgbClr val="66FF33"/>
                </a:solidFill>
              </a:rPr>
              <a:t>Детей всего восемь, и все сыновья.  </a:t>
            </a:r>
          </a:p>
          <a:p>
            <a:r>
              <a:rPr lang="ru-RU">
                <a:solidFill>
                  <a:srgbClr val="66FF33"/>
                </a:solidFill>
              </a:rPr>
              <a:t>У каждого по паре ребят, внучат Архипа. </a:t>
            </a:r>
          </a:p>
          <a:p>
            <a:r>
              <a:rPr lang="ru-RU">
                <a:solidFill>
                  <a:srgbClr val="66FF33"/>
                </a:solidFill>
              </a:rPr>
              <a:t>Их сколько, внучат?</a:t>
            </a:r>
          </a:p>
          <a:p>
            <a:r>
              <a:rPr lang="ru-RU">
                <a:solidFill>
                  <a:srgbClr val="66FF33"/>
                </a:solidFill>
              </a:rPr>
              <a:t>        (14)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1000" fill="hold"/>
                                        <p:tgtEl>
                                          <p:spTgt spid="13314"/>
                                        </p:tgtEl>
                                        <p:attrNameLst>
                                          <p:attrName>ppt_w</p:attrName>
                                        </p:attrNameLst>
                                      </p:cBhvr>
                                      <p:tavLst>
                                        <p:tav tm="0">
                                          <p:val>
                                            <p:strVal val="#ppt_w+.3"/>
                                          </p:val>
                                        </p:tav>
                                        <p:tav tm="100000">
                                          <p:val>
                                            <p:strVal val="#ppt_w"/>
                                          </p:val>
                                        </p:tav>
                                      </p:tavLst>
                                    </p:anim>
                                    <p:anim calcmode="lin" valueType="num">
                                      <p:cBhvr>
                                        <p:cTn id="8" dur="1000" fill="hold"/>
                                        <p:tgtEl>
                                          <p:spTgt spid="13314"/>
                                        </p:tgtEl>
                                        <p:attrNameLst>
                                          <p:attrName>ppt_h</p:attrName>
                                        </p:attrNameLst>
                                      </p:cBhvr>
                                      <p:tavLst>
                                        <p:tav tm="0">
                                          <p:val>
                                            <p:strVal val="#ppt_h"/>
                                          </p:val>
                                        </p:tav>
                                        <p:tav tm="100000">
                                          <p:val>
                                            <p:strVal val="#ppt_h"/>
                                          </p:val>
                                        </p:tav>
                                      </p:tavLst>
                                    </p:anim>
                                    <p:animEffect transition="in" filter="fade">
                                      <p:cBhvr>
                                        <p:cTn id="9" dur="1000"/>
                                        <p:tgtEl>
                                          <p:spTgt spid="13314"/>
                                        </p:tgtEl>
                                      </p:cBhvr>
                                    </p:animEffect>
                                  </p:childTnLst>
                                </p:cTn>
                              </p:par>
                            </p:childTnLst>
                          </p:cTn>
                        </p:par>
                        <p:par>
                          <p:cTn id="10" fill="hold" nodeType="afterGroup">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13315">
                                            <p:txEl>
                                              <p:pRg st="0" end="0"/>
                                            </p:txEl>
                                          </p:spTgt>
                                        </p:tgtEl>
                                        <p:attrNameLst>
                                          <p:attrName>style.visibility</p:attrName>
                                        </p:attrNameLst>
                                      </p:cBhvr>
                                      <p:to>
                                        <p:strVal val="visible"/>
                                      </p:to>
                                    </p:set>
                                    <p:anim calcmode="lin" valueType="num">
                                      <p:cBhvr>
                                        <p:cTn id="13" dur="500" fill="hold"/>
                                        <p:tgtEl>
                                          <p:spTgt spid="1331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3315">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13315">
                                            <p:txEl>
                                              <p:pRg st="0" end="0"/>
                                            </p:txEl>
                                          </p:spTgt>
                                        </p:tgtEl>
                                      </p:cBhvr>
                                    </p:animEffect>
                                  </p:childTnLst>
                                </p:cTn>
                              </p:par>
                            </p:childTnLst>
                          </p:cTn>
                        </p:par>
                        <p:par>
                          <p:cTn id="16" fill="hold" nodeType="afterGroup">
                            <p:stCondLst>
                              <p:cond delay="1500"/>
                            </p:stCondLst>
                            <p:childTnLst>
                              <p:par>
                                <p:cTn id="17" presetID="53" presetClass="entr" presetSubtype="0" fill="hold" grpId="0" nodeType="afterEffect">
                                  <p:stCondLst>
                                    <p:cond delay="0"/>
                                  </p:stCondLst>
                                  <p:childTnLst>
                                    <p:set>
                                      <p:cBhvr>
                                        <p:cTn id="18" dur="1" fill="hold">
                                          <p:stCondLst>
                                            <p:cond delay="0"/>
                                          </p:stCondLst>
                                        </p:cTn>
                                        <p:tgtEl>
                                          <p:spTgt spid="13315">
                                            <p:txEl>
                                              <p:pRg st="1" end="1"/>
                                            </p:txEl>
                                          </p:spTgt>
                                        </p:tgtEl>
                                        <p:attrNameLst>
                                          <p:attrName>style.visibility</p:attrName>
                                        </p:attrNameLst>
                                      </p:cBhvr>
                                      <p:to>
                                        <p:strVal val="visible"/>
                                      </p:to>
                                    </p:set>
                                    <p:anim calcmode="lin" valueType="num">
                                      <p:cBhvr>
                                        <p:cTn id="19" dur="500" fill="hold"/>
                                        <p:tgtEl>
                                          <p:spTgt spid="13315">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3315">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13315">
                                            <p:txEl>
                                              <p:pRg st="1" end="1"/>
                                            </p:txEl>
                                          </p:spTgt>
                                        </p:tgtEl>
                                      </p:cBhvr>
                                    </p:animEffect>
                                  </p:childTnLst>
                                </p:cTn>
                              </p:par>
                            </p:childTnLst>
                          </p:cTn>
                        </p:par>
                        <p:par>
                          <p:cTn id="22" fill="hold" nodeType="afterGroup">
                            <p:stCondLst>
                              <p:cond delay="2000"/>
                            </p:stCondLst>
                            <p:childTnLst>
                              <p:par>
                                <p:cTn id="23" presetID="53" presetClass="entr" presetSubtype="0" fill="hold" grpId="0" nodeType="afterEffect">
                                  <p:stCondLst>
                                    <p:cond delay="0"/>
                                  </p:stCondLst>
                                  <p:childTnLst>
                                    <p:set>
                                      <p:cBhvr>
                                        <p:cTn id="24" dur="1" fill="hold">
                                          <p:stCondLst>
                                            <p:cond delay="0"/>
                                          </p:stCondLst>
                                        </p:cTn>
                                        <p:tgtEl>
                                          <p:spTgt spid="13315">
                                            <p:txEl>
                                              <p:pRg st="2" end="2"/>
                                            </p:txEl>
                                          </p:spTgt>
                                        </p:tgtEl>
                                        <p:attrNameLst>
                                          <p:attrName>style.visibility</p:attrName>
                                        </p:attrNameLst>
                                      </p:cBhvr>
                                      <p:to>
                                        <p:strVal val="visible"/>
                                      </p:to>
                                    </p:set>
                                    <p:anim calcmode="lin" valueType="num">
                                      <p:cBhvr>
                                        <p:cTn id="25" dur="500" fill="hold"/>
                                        <p:tgtEl>
                                          <p:spTgt spid="13315">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13315">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13315">
                                            <p:txEl>
                                              <p:pRg st="2" end="2"/>
                                            </p:txEl>
                                          </p:spTgt>
                                        </p:tgtEl>
                                      </p:cBhvr>
                                    </p:animEffect>
                                  </p:childTnLst>
                                </p:cTn>
                              </p:par>
                            </p:childTnLst>
                          </p:cTn>
                        </p:par>
                        <p:par>
                          <p:cTn id="28" fill="hold" nodeType="afterGroup">
                            <p:stCondLst>
                              <p:cond delay="2500"/>
                            </p:stCondLst>
                            <p:childTnLst>
                              <p:par>
                                <p:cTn id="29" presetID="53" presetClass="entr" presetSubtype="0" fill="hold" grpId="0" nodeType="afterEffect">
                                  <p:stCondLst>
                                    <p:cond delay="0"/>
                                  </p:stCondLst>
                                  <p:childTnLst>
                                    <p:set>
                                      <p:cBhvr>
                                        <p:cTn id="30" dur="1" fill="hold">
                                          <p:stCondLst>
                                            <p:cond delay="0"/>
                                          </p:stCondLst>
                                        </p:cTn>
                                        <p:tgtEl>
                                          <p:spTgt spid="13315">
                                            <p:txEl>
                                              <p:pRg st="3" end="3"/>
                                            </p:txEl>
                                          </p:spTgt>
                                        </p:tgtEl>
                                        <p:attrNameLst>
                                          <p:attrName>style.visibility</p:attrName>
                                        </p:attrNameLst>
                                      </p:cBhvr>
                                      <p:to>
                                        <p:strVal val="visible"/>
                                      </p:to>
                                    </p:set>
                                    <p:anim calcmode="lin" valueType="num">
                                      <p:cBhvr>
                                        <p:cTn id="31" dur="500" fill="hold"/>
                                        <p:tgtEl>
                                          <p:spTgt spid="13315">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13315">
                                            <p:txEl>
                                              <p:pRg st="3" end="3"/>
                                            </p:txEl>
                                          </p:spTgt>
                                        </p:tgtEl>
                                        <p:attrNameLst>
                                          <p:attrName>ppt_h</p:attrName>
                                        </p:attrNameLst>
                                      </p:cBhvr>
                                      <p:tavLst>
                                        <p:tav tm="0">
                                          <p:val>
                                            <p:fltVal val="0"/>
                                          </p:val>
                                        </p:tav>
                                        <p:tav tm="100000">
                                          <p:val>
                                            <p:strVal val="#ppt_h"/>
                                          </p:val>
                                        </p:tav>
                                      </p:tavLst>
                                    </p:anim>
                                    <p:animEffect transition="in" filter="fade">
                                      <p:cBhvr>
                                        <p:cTn id="33" dur="500"/>
                                        <p:tgtEl>
                                          <p:spTgt spid="13315">
                                            <p:txEl>
                                              <p:pRg st="3" end="3"/>
                                            </p:txEl>
                                          </p:spTgt>
                                        </p:tgtEl>
                                      </p:cBhvr>
                                    </p:animEffect>
                                  </p:childTnLst>
                                </p:cTn>
                              </p:par>
                            </p:childTnLst>
                          </p:cTn>
                        </p:par>
                        <p:par>
                          <p:cTn id="34" fill="hold" nodeType="afterGroup">
                            <p:stCondLst>
                              <p:cond delay="3000"/>
                            </p:stCondLst>
                            <p:childTnLst>
                              <p:par>
                                <p:cTn id="35" presetID="53" presetClass="entr" presetSubtype="0" fill="hold" grpId="0" nodeType="afterEffect">
                                  <p:stCondLst>
                                    <p:cond delay="0"/>
                                  </p:stCondLst>
                                  <p:childTnLst>
                                    <p:set>
                                      <p:cBhvr>
                                        <p:cTn id="36" dur="1" fill="hold">
                                          <p:stCondLst>
                                            <p:cond delay="0"/>
                                          </p:stCondLst>
                                        </p:cTn>
                                        <p:tgtEl>
                                          <p:spTgt spid="13315">
                                            <p:txEl>
                                              <p:pRg st="4" end="4"/>
                                            </p:txEl>
                                          </p:spTgt>
                                        </p:tgtEl>
                                        <p:attrNameLst>
                                          <p:attrName>style.visibility</p:attrName>
                                        </p:attrNameLst>
                                      </p:cBhvr>
                                      <p:to>
                                        <p:strVal val="visible"/>
                                      </p:to>
                                    </p:set>
                                    <p:anim calcmode="lin" valueType="num">
                                      <p:cBhvr>
                                        <p:cTn id="37" dur="500" fill="hold"/>
                                        <p:tgtEl>
                                          <p:spTgt spid="13315">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13315">
                                            <p:txEl>
                                              <p:pRg st="4" end="4"/>
                                            </p:txEl>
                                          </p:spTgt>
                                        </p:tgtEl>
                                        <p:attrNameLst>
                                          <p:attrName>ppt_h</p:attrName>
                                        </p:attrNameLst>
                                      </p:cBhvr>
                                      <p:tavLst>
                                        <p:tav tm="0">
                                          <p:val>
                                            <p:fltVal val="0"/>
                                          </p:val>
                                        </p:tav>
                                        <p:tav tm="100000">
                                          <p:val>
                                            <p:strVal val="#ppt_h"/>
                                          </p:val>
                                        </p:tav>
                                      </p:tavLst>
                                    </p:anim>
                                    <p:animEffect transition="in" filter="fade">
                                      <p:cBhvr>
                                        <p:cTn id="39" dur="500"/>
                                        <p:tgtEl>
                                          <p:spTgt spid="13315">
                                            <p:txEl>
                                              <p:pRg st="4" end="4"/>
                                            </p:txEl>
                                          </p:spTgt>
                                        </p:tgtEl>
                                      </p:cBhvr>
                                    </p:animEffect>
                                  </p:childTnLst>
                                </p:cTn>
                              </p:par>
                            </p:childTnLst>
                          </p:cTn>
                        </p:par>
                        <p:par>
                          <p:cTn id="40" fill="hold" nodeType="afterGroup">
                            <p:stCondLst>
                              <p:cond delay="3500"/>
                            </p:stCondLst>
                            <p:childTnLst>
                              <p:par>
                                <p:cTn id="41" presetID="53" presetClass="entr" presetSubtype="0" fill="hold" grpId="0" nodeType="afterEffect">
                                  <p:stCondLst>
                                    <p:cond delay="0"/>
                                  </p:stCondLst>
                                  <p:childTnLst>
                                    <p:set>
                                      <p:cBhvr>
                                        <p:cTn id="42" dur="1" fill="hold">
                                          <p:stCondLst>
                                            <p:cond delay="0"/>
                                          </p:stCondLst>
                                        </p:cTn>
                                        <p:tgtEl>
                                          <p:spTgt spid="13315">
                                            <p:txEl>
                                              <p:pRg st="5" end="5"/>
                                            </p:txEl>
                                          </p:spTgt>
                                        </p:tgtEl>
                                        <p:attrNameLst>
                                          <p:attrName>style.visibility</p:attrName>
                                        </p:attrNameLst>
                                      </p:cBhvr>
                                      <p:to>
                                        <p:strVal val="visible"/>
                                      </p:to>
                                    </p:set>
                                    <p:anim calcmode="lin" valueType="num">
                                      <p:cBhvr>
                                        <p:cTn id="43" dur="500" fill="hold"/>
                                        <p:tgtEl>
                                          <p:spTgt spid="13315">
                                            <p:txEl>
                                              <p:pRg st="5" end="5"/>
                                            </p:txEl>
                                          </p:spTgt>
                                        </p:tgtEl>
                                        <p:attrNameLst>
                                          <p:attrName>ppt_w</p:attrName>
                                        </p:attrNameLst>
                                      </p:cBhvr>
                                      <p:tavLst>
                                        <p:tav tm="0">
                                          <p:val>
                                            <p:fltVal val="0"/>
                                          </p:val>
                                        </p:tav>
                                        <p:tav tm="100000">
                                          <p:val>
                                            <p:strVal val="#ppt_w"/>
                                          </p:val>
                                        </p:tav>
                                      </p:tavLst>
                                    </p:anim>
                                    <p:anim calcmode="lin" valueType="num">
                                      <p:cBhvr>
                                        <p:cTn id="44" dur="500" fill="hold"/>
                                        <p:tgtEl>
                                          <p:spTgt spid="13315">
                                            <p:txEl>
                                              <p:pRg st="5" end="5"/>
                                            </p:txEl>
                                          </p:spTgt>
                                        </p:tgtEl>
                                        <p:attrNameLst>
                                          <p:attrName>ppt_h</p:attrName>
                                        </p:attrNameLst>
                                      </p:cBhvr>
                                      <p:tavLst>
                                        <p:tav tm="0">
                                          <p:val>
                                            <p:fltVal val="0"/>
                                          </p:val>
                                        </p:tav>
                                        <p:tav tm="100000">
                                          <p:val>
                                            <p:strVal val="#ppt_h"/>
                                          </p:val>
                                        </p:tav>
                                      </p:tavLst>
                                    </p:anim>
                                    <p:animEffect transition="in" filter="fade">
                                      <p:cBhvr>
                                        <p:cTn id="45" dur="500"/>
                                        <p:tgtEl>
                                          <p:spTgt spid="13315">
                                            <p:txEl>
                                              <p:pRg st="5" end="5"/>
                                            </p:txEl>
                                          </p:spTgt>
                                        </p:tgtEl>
                                      </p:cBhvr>
                                    </p:animEffect>
                                  </p:childTnLst>
                                </p:cTn>
                              </p:par>
                            </p:childTnLst>
                          </p:cTn>
                        </p:par>
                        <p:par>
                          <p:cTn id="46" fill="hold" nodeType="afterGroup">
                            <p:stCondLst>
                              <p:cond delay="4000"/>
                            </p:stCondLst>
                            <p:childTnLst>
                              <p:par>
                                <p:cTn id="47" presetID="53" presetClass="entr" presetSubtype="0" fill="hold" grpId="0" nodeType="afterEffect">
                                  <p:stCondLst>
                                    <p:cond delay="0"/>
                                  </p:stCondLst>
                                  <p:childTnLst>
                                    <p:set>
                                      <p:cBhvr>
                                        <p:cTn id="48" dur="1" fill="hold">
                                          <p:stCondLst>
                                            <p:cond delay="0"/>
                                          </p:stCondLst>
                                        </p:cTn>
                                        <p:tgtEl>
                                          <p:spTgt spid="13315">
                                            <p:txEl>
                                              <p:pRg st="6" end="6"/>
                                            </p:txEl>
                                          </p:spTgt>
                                        </p:tgtEl>
                                        <p:attrNameLst>
                                          <p:attrName>style.visibility</p:attrName>
                                        </p:attrNameLst>
                                      </p:cBhvr>
                                      <p:to>
                                        <p:strVal val="visible"/>
                                      </p:to>
                                    </p:set>
                                    <p:anim calcmode="lin" valueType="num">
                                      <p:cBhvr>
                                        <p:cTn id="49" dur="500" fill="hold"/>
                                        <p:tgtEl>
                                          <p:spTgt spid="13315">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13315">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13315">
                                            <p:txEl>
                                              <p:pRg st="6" end="6"/>
                                            </p:txEl>
                                          </p:spTgt>
                                        </p:tgtEl>
                                      </p:cBhvr>
                                    </p:animEffect>
                                  </p:childTnLst>
                                </p:cTn>
                              </p:par>
                            </p:childTnLst>
                          </p:cTn>
                        </p:par>
                        <p:par>
                          <p:cTn id="52" fill="hold" nodeType="afterGroup">
                            <p:stCondLst>
                              <p:cond delay="4500"/>
                            </p:stCondLst>
                            <p:childTnLst>
                              <p:par>
                                <p:cTn id="53" presetID="53" presetClass="entr" presetSubtype="0" fill="hold" grpId="0" nodeType="afterEffect">
                                  <p:stCondLst>
                                    <p:cond delay="0"/>
                                  </p:stCondLst>
                                  <p:childTnLst>
                                    <p:set>
                                      <p:cBhvr>
                                        <p:cTn id="54" dur="1" fill="hold">
                                          <p:stCondLst>
                                            <p:cond delay="0"/>
                                          </p:stCondLst>
                                        </p:cTn>
                                        <p:tgtEl>
                                          <p:spTgt spid="13315">
                                            <p:txEl>
                                              <p:pRg st="7" end="7"/>
                                            </p:txEl>
                                          </p:spTgt>
                                        </p:tgtEl>
                                        <p:attrNameLst>
                                          <p:attrName>style.visibility</p:attrName>
                                        </p:attrNameLst>
                                      </p:cBhvr>
                                      <p:to>
                                        <p:strVal val="visible"/>
                                      </p:to>
                                    </p:set>
                                    <p:anim calcmode="lin" valueType="num">
                                      <p:cBhvr>
                                        <p:cTn id="55" dur="500" fill="hold"/>
                                        <p:tgtEl>
                                          <p:spTgt spid="13315">
                                            <p:txEl>
                                              <p:pRg st="7" end="7"/>
                                            </p:txEl>
                                          </p:spTgt>
                                        </p:tgtEl>
                                        <p:attrNameLst>
                                          <p:attrName>ppt_w</p:attrName>
                                        </p:attrNameLst>
                                      </p:cBhvr>
                                      <p:tavLst>
                                        <p:tav tm="0">
                                          <p:val>
                                            <p:fltVal val="0"/>
                                          </p:val>
                                        </p:tav>
                                        <p:tav tm="100000">
                                          <p:val>
                                            <p:strVal val="#ppt_w"/>
                                          </p:val>
                                        </p:tav>
                                      </p:tavLst>
                                    </p:anim>
                                    <p:anim calcmode="lin" valueType="num">
                                      <p:cBhvr>
                                        <p:cTn id="56" dur="500" fill="hold"/>
                                        <p:tgtEl>
                                          <p:spTgt spid="13315">
                                            <p:txEl>
                                              <p:pRg st="7" end="7"/>
                                            </p:txEl>
                                          </p:spTgt>
                                        </p:tgtEl>
                                        <p:attrNameLst>
                                          <p:attrName>ppt_h</p:attrName>
                                        </p:attrNameLst>
                                      </p:cBhvr>
                                      <p:tavLst>
                                        <p:tav tm="0">
                                          <p:val>
                                            <p:fltVal val="0"/>
                                          </p:val>
                                        </p:tav>
                                        <p:tav tm="100000">
                                          <p:val>
                                            <p:strVal val="#ppt_h"/>
                                          </p:val>
                                        </p:tav>
                                      </p:tavLst>
                                    </p:anim>
                                    <p:animEffect transition="in" filter="fade">
                                      <p:cBhvr>
                                        <p:cTn id="57" dur="500"/>
                                        <p:tgtEl>
                                          <p:spTgt spid="13315">
                                            <p:txEl>
                                              <p:pRg st="7" end="7"/>
                                            </p:txEl>
                                          </p:spTgt>
                                        </p:tgtEl>
                                      </p:cBhvr>
                                    </p:animEffect>
                                  </p:childTnLst>
                                </p:cTn>
                              </p:par>
                            </p:childTnLst>
                          </p:cTn>
                        </p:par>
                        <p:par>
                          <p:cTn id="58" fill="hold" nodeType="afterGroup">
                            <p:stCondLst>
                              <p:cond delay="5000"/>
                            </p:stCondLst>
                            <p:childTnLst>
                              <p:par>
                                <p:cTn id="59" presetID="53" presetClass="entr" presetSubtype="0" fill="hold" grpId="0" nodeType="afterEffect">
                                  <p:stCondLst>
                                    <p:cond delay="0"/>
                                  </p:stCondLst>
                                  <p:childTnLst>
                                    <p:set>
                                      <p:cBhvr>
                                        <p:cTn id="60" dur="1" fill="hold">
                                          <p:stCondLst>
                                            <p:cond delay="0"/>
                                          </p:stCondLst>
                                        </p:cTn>
                                        <p:tgtEl>
                                          <p:spTgt spid="13315">
                                            <p:txEl>
                                              <p:pRg st="8" end="8"/>
                                            </p:txEl>
                                          </p:spTgt>
                                        </p:tgtEl>
                                        <p:attrNameLst>
                                          <p:attrName>style.visibility</p:attrName>
                                        </p:attrNameLst>
                                      </p:cBhvr>
                                      <p:to>
                                        <p:strVal val="visible"/>
                                      </p:to>
                                    </p:set>
                                    <p:anim calcmode="lin" valueType="num">
                                      <p:cBhvr>
                                        <p:cTn id="61" dur="500" fill="hold"/>
                                        <p:tgtEl>
                                          <p:spTgt spid="13315">
                                            <p:txEl>
                                              <p:pRg st="8" end="8"/>
                                            </p:txEl>
                                          </p:spTgt>
                                        </p:tgtEl>
                                        <p:attrNameLst>
                                          <p:attrName>ppt_w</p:attrName>
                                        </p:attrNameLst>
                                      </p:cBhvr>
                                      <p:tavLst>
                                        <p:tav tm="0">
                                          <p:val>
                                            <p:fltVal val="0"/>
                                          </p:val>
                                        </p:tav>
                                        <p:tav tm="100000">
                                          <p:val>
                                            <p:strVal val="#ppt_w"/>
                                          </p:val>
                                        </p:tav>
                                      </p:tavLst>
                                    </p:anim>
                                    <p:anim calcmode="lin" valueType="num">
                                      <p:cBhvr>
                                        <p:cTn id="62" dur="500" fill="hold"/>
                                        <p:tgtEl>
                                          <p:spTgt spid="13315">
                                            <p:txEl>
                                              <p:pRg st="8" end="8"/>
                                            </p:txEl>
                                          </p:spTgt>
                                        </p:tgtEl>
                                        <p:attrNameLst>
                                          <p:attrName>ppt_h</p:attrName>
                                        </p:attrNameLst>
                                      </p:cBhvr>
                                      <p:tavLst>
                                        <p:tav tm="0">
                                          <p:val>
                                            <p:fltVal val="0"/>
                                          </p:val>
                                        </p:tav>
                                        <p:tav tm="100000">
                                          <p:val>
                                            <p:strVal val="#ppt_h"/>
                                          </p:val>
                                        </p:tav>
                                      </p:tavLst>
                                    </p:anim>
                                    <p:animEffect transition="in" filter="fade">
                                      <p:cBhvr>
                                        <p:cTn id="63" dur="500"/>
                                        <p:tgtEl>
                                          <p:spTgt spid="13315">
                                            <p:txEl>
                                              <p:pRg st="8" end="8"/>
                                            </p:txEl>
                                          </p:spTgt>
                                        </p:tgtEl>
                                      </p:cBhvr>
                                    </p:animEffect>
                                  </p:childTnLst>
                                </p:cTn>
                              </p:par>
                            </p:childTnLst>
                          </p:cTn>
                        </p:par>
                        <p:par>
                          <p:cTn id="64" fill="hold" nodeType="afterGroup">
                            <p:stCondLst>
                              <p:cond delay="5500"/>
                            </p:stCondLst>
                            <p:childTnLst>
                              <p:par>
                                <p:cTn id="65" presetID="53" presetClass="entr" presetSubtype="0" fill="hold" grpId="0" nodeType="afterEffect">
                                  <p:stCondLst>
                                    <p:cond delay="0"/>
                                  </p:stCondLst>
                                  <p:childTnLst>
                                    <p:set>
                                      <p:cBhvr>
                                        <p:cTn id="66" dur="1" fill="hold">
                                          <p:stCondLst>
                                            <p:cond delay="0"/>
                                          </p:stCondLst>
                                        </p:cTn>
                                        <p:tgtEl>
                                          <p:spTgt spid="13315">
                                            <p:txEl>
                                              <p:pRg st="9" end="9"/>
                                            </p:txEl>
                                          </p:spTgt>
                                        </p:tgtEl>
                                        <p:attrNameLst>
                                          <p:attrName>style.visibility</p:attrName>
                                        </p:attrNameLst>
                                      </p:cBhvr>
                                      <p:to>
                                        <p:strVal val="visible"/>
                                      </p:to>
                                    </p:set>
                                    <p:anim calcmode="lin" valueType="num">
                                      <p:cBhvr>
                                        <p:cTn id="67" dur="500" fill="hold"/>
                                        <p:tgtEl>
                                          <p:spTgt spid="13315">
                                            <p:txEl>
                                              <p:pRg st="9" end="9"/>
                                            </p:txEl>
                                          </p:spTgt>
                                        </p:tgtEl>
                                        <p:attrNameLst>
                                          <p:attrName>ppt_w</p:attrName>
                                        </p:attrNameLst>
                                      </p:cBhvr>
                                      <p:tavLst>
                                        <p:tav tm="0">
                                          <p:val>
                                            <p:fltVal val="0"/>
                                          </p:val>
                                        </p:tav>
                                        <p:tav tm="100000">
                                          <p:val>
                                            <p:strVal val="#ppt_w"/>
                                          </p:val>
                                        </p:tav>
                                      </p:tavLst>
                                    </p:anim>
                                    <p:anim calcmode="lin" valueType="num">
                                      <p:cBhvr>
                                        <p:cTn id="68" dur="500" fill="hold"/>
                                        <p:tgtEl>
                                          <p:spTgt spid="13315">
                                            <p:txEl>
                                              <p:pRg st="9" end="9"/>
                                            </p:txEl>
                                          </p:spTgt>
                                        </p:tgtEl>
                                        <p:attrNameLst>
                                          <p:attrName>ppt_h</p:attrName>
                                        </p:attrNameLst>
                                      </p:cBhvr>
                                      <p:tavLst>
                                        <p:tav tm="0">
                                          <p:val>
                                            <p:fltVal val="0"/>
                                          </p:val>
                                        </p:tav>
                                        <p:tav tm="100000">
                                          <p:val>
                                            <p:strVal val="#ppt_h"/>
                                          </p:val>
                                        </p:tav>
                                      </p:tavLst>
                                    </p:anim>
                                    <p:animEffect transition="in" filter="fade">
                                      <p:cBhvr>
                                        <p:cTn id="69" dur="500"/>
                                        <p:tgtEl>
                                          <p:spTgt spid="13315">
                                            <p:txEl>
                                              <p:pRg st="9" end="9"/>
                                            </p:txEl>
                                          </p:spTgt>
                                        </p:tgtEl>
                                      </p:cBhvr>
                                    </p:animEffect>
                                  </p:childTnLst>
                                </p:cTn>
                              </p:par>
                            </p:childTnLst>
                          </p:cTn>
                        </p:par>
                        <p:par>
                          <p:cTn id="70" fill="hold" nodeType="afterGroup">
                            <p:stCondLst>
                              <p:cond delay="6000"/>
                            </p:stCondLst>
                            <p:childTnLst>
                              <p:par>
                                <p:cTn id="71" presetID="53" presetClass="entr" presetSubtype="0" fill="hold" grpId="0" nodeType="afterEffect">
                                  <p:stCondLst>
                                    <p:cond delay="0"/>
                                  </p:stCondLst>
                                  <p:childTnLst>
                                    <p:set>
                                      <p:cBhvr>
                                        <p:cTn id="72" dur="1" fill="hold">
                                          <p:stCondLst>
                                            <p:cond delay="0"/>
                                          </p:stCondLst>
                                        </p:cTn>
                                        <p:tgtEl>
                                          <p:spTgt spid="13315">
                                            <p:txEl>
                                              <p:pRg st="10" end="10"/>
                                            </p:txEl>
                                          </p:spTgt>
                                        </p:tgtEl>
                                        <p:attrNameLst>
                                          <p:attrName>style.visibility</p:attrName>
                                        </p:attrNameLst>
                                      </p:cBhvr>
                                      <p:to>
                                        <p:strVal val="visible"/>
                                      </p:to>
                                    </p:set>
                                    <p:anim calcmode="lin" valueType="num">
                                      <p:cBhvr>
                                        <p:cTn id="73" dur="500" fill="hold"/>
                                        <p:tgtEl>
                                          <p:spTgt spid="13315">
                                            <p:txEl>
                                              <p:pRg st="10" end="10"/>
                                            </p:txEl>
                                          </p:spTgt>
                                        </p:tgtEl>
                                        <p:attrNameLst>
                                          <p:attrName>ppt_w</p:attrName>
                                        </p:attrNameLst>
                                      </p:cBhvr>
                                      <p:tavLst>
                                        <p:tav tm="0">
                                          <p:val>
                                            <p:fltVal val="0"/>
                                          </p:val>
                                        </p:tav>
                                        <p:tav tm="100000">
                                          <p:val>
                                            <p:strVal val="#ppt_w"/>
                                          </p:val>
                                        </p:tav>
                                      </p:tavLst>
                                    </p:anim>
                                    <p:anim calcmode="lin" valueType="num">
                                      <p:cBhvr>
                                        <p:cTn id="74" dur="500" fill="hold"/>
                                        <p:tgtEl>
                                          <p:spTgt spid="13315">
                                            <p:txEl>
                                              <p:pRg st="10" end="10"/>
                                            </p:txEl>
                                          </p:spTgt>
                                        </p:tgtEl>
                                        <p:attrNameLst>
                                          <p:attrName>ppt_h</p:attrName>
                                        </p:attrNameLst>
                                      </p:cBhvr>
                                      <p:tavLst>
                                        <p:tav tm="0">
                                          <p:val>
                                            <p:fltVal val="0"/>
                                          </p:val>
                                        </p:tav>
                                        <p:tav tm="100000">
                                          <p:val>
                                            <p:strVal val="#ppt_h"/>
                                          </p:val>
                                        </p:tav>
                                      </p:tavLst>
                                    </p:anim>
                                    <p:animEffect transition="in" filter="fade">
                                      <p:cBhvr>
                                        <p:cTn id="75" dur="500"/>
                                        <p:tgtEl>
                                          <p:spTgt spid="13315">
                                            <p:txEl>
                                              <p:pRg st="10" end="10"/>
                                            </p:txEl>
                                          </p:spTgt>
                                        </p:tgtEl>
                                      </p:cBhvr>
                                    </p:animEffect>
                                  </p:childTnLst>
                                </p:cTn>
                              </p:par>
                            </p:childTnLst>
                          </p:cTn>
                        </p:par>
                        <p:par>
                          <p:cTn id="76" fill="hold" nodeType="afterGroup">
                            <p:stCondLst>
                              <p:cond delay="6500"/>
                            </p:stCondLst>
                            <p:childTnLst>
                              <p:par>
                                <p:cTn id="77" presetID="12" presetClass="entr" presetSubtype="4" fill="hold" grpId="0" nodeType="afterEffect">
                                  <p:stCondLst>
                                    <p:cond delay="0"/>
                                  </p:stCondLst>
                                  <p:childTnLst>
                                    <p:set>
                                      <p:cBhvr>
                                        <p:cTn id="78" dur="1" fill="hold">
                                          <p:stCondLst>
                                            <p:cond delay="0"/>
                                          </p:stCondLst>
                                        </p:cTn>
                                        <p:tgtEl>
                                          <p:spTgt spid="13316"/>
                                        </p:tgtEl>
                                        <p:attrNameLst>
                                          <p:attrName>style.visibility</p:attrName>
                                        </p:attrNameLst>
                                      </p:cBhvr>
                                      <p:to>
                                        <p:strVal val="visible"/>
                                      </p:to>
                                    </p:set>
                                    <p:animEffect transition="in" filter="slide(fromBottom)">
                                      <p:cBhvr>
                                        <p:cTn id="79"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build="p"/>
      <p:bldP spid="13316"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ru-RU"/>
              <a:t>3. Вопросники</a:t>
            </a:r>
          </a:p>
        </p:txBody>
      </p:sp>
      <p:sp>
        <p:nvSpPr>
          <p:cNvPr id="17411" name="Rectangle 3"/>
          <p:cNvSpPr>
            <a:spLocks noGrp="1" noChangeArrowheads="1"/>
          </p:cNvSpPr>
          <p:nvPr>
            <p:ph type="body" idx="1"/>
          </p:nvPr>
        </p:nvSpPr>
        <p:spPr>
          <a:xfrm>
            <a:off x="0" y="1268413"/>
            <a:ext cx="8229600" cy="4525962"/>
          </a:xfrm>
        </p:spPr>
        <p:txBody>
          <a:bodyPr/>
          <a:lstStyle/>
          <a:p>
            <a:pPr>
              <a:lnSpc>
                <a:spcPct val="80000"/>
              </a:lnSpc>
              <a:buFontTx/>
              <a:buNone/>
            </a:pPr>
            <a:r>
              <a:rPr lang="ru-RU" sz="2800"/>
              <a:t>  *  Один человек купил трех коз и заплатил 3 рубля. Спрашивается: «По чему пошла каждая коза?» </a:t>
            </a:r>
          </a:p>
          <a:p>
            <a:pPr>
              <a:lnSpc>
                <a:spcPct val="80000"/>
              </a:lnSpc>
              <a:buFontTx/>
              <a:buNone/>
            </a:pPr>
            <a:r>
              <a:rPr lang="ru-RU" sz="2800"/>
              <a:t>                         (по земле)</a:t>
            </a:r>
          </a:p>
          <a:p>
            <a:pPr>
              <a:lnSpc>
                <a:spcPct val="80000"/>
              </a:lnSpc>
              <a:buFontTx/>
              <a:buNone/>
            </a:pPr>
            <a:r>
              <a:rPr lang="ru-RU" sz="2800"/>
              <a:t>     *  Двое пошли – три гвоздя нашли. Следом четверо пойдут – много ли гвоздей найдут? </a:t>
            </a:r>
          </a:p>
          <a:p>
            <a:pPr>
              <a:lnSpc>
                <a:spcPct val="80000"/>
              </a:lnSpc>
              <a:buFontTx/>
              <a:buNone/>
            </a:pPr>
            <a:r>
              <a:rPr lang="ru-RU" sz="2800"/>
              <a:t>                             (с корее всего ни одного)</a:t>
            </a:r>
          </a:p>
          <a:p>
            <a:pPr>
              <a:lnSpc>
                <a:spcPct val="80000"/>
              </a:lnSpc>
              <a:buFontTx/>
              <a:buNone/>
            </a:pPr>
            <a:r>
              <a:rPr lang="ru-RU" sz="2800"/>
              <a:t>  * Два землекопа выкапывают 2 м канавы за 2 часа. Сколько землекопов за 5 часов выкопают 5 м канавы? </a:t>
            </a:r>
          </a:p>
          <a:p>
            <a:pPr>
              <a:lnSpc>
                <a:spcPct val="80000"/>
              </a:lnSpc>
              <a:buFontTx/>
              <a:buNone/>
            </a:pPr>
            <a:r>
              <a:rPr lang="ru-RU" sz="2800"/>
              <a:t>                                      (два землекопа)</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500" fill="hold"/>
                                        <p:tgtEl>
                                          <p:spTgt spid="17410"/>
                                        </p:tgtEl>
                                        <p:attrNameLst>
                                          <p:attrName>ppt_w</p:attrName>
                                        </p:attrNameLst>
                                      </p:cBhvr>
                                      <p:tavLst>
                                        <p:tav tm="0">
                                          <p:val>
                                            <p:fltVal val="0"/>
                                          </p:val>
                                        </p:tav>
                                        <p:tav tm="100000">
                                          <p:val>
                                            <p:strVal val="#ppt_w"/>
                                          </p:val>
                                        </p:tav>
                                      </p:tavLst>
                                    </p:anim>
                                    <p:anim calcmode="lin" valueType="num">
                                      <p:cBhvr>
                                        <p:cTn id="8" dur="500" fill="hold"/>
                                        <p:tgtEl>
                                          <p:spTgt spid="17410"/>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
                            </p:stCondLst>
                            <p:childTnLst>
                              <p:par>
                                <p:cTn id="10" presetID="34" presetClass="entr" presetSubtype="0" fill="hold" grpId="0" nodeType="afterEffect">
                                  <p:stCondLst>
                                    <p:cond delay="0"/>
                                  </p:stCondLst>
                                  <p:childTnLst>
                                    <p:set>
                                      <p:cBhvr>
                                        <p:cTn id="11" dur="1" fill="hold">
                                          <p:stCondLst>
                                            <p:cond delay="0"/>
                                          </p:stCondLst>
                                        </p:cTn>
                                        <p:tgtEl>
                                          <p:spTgt spid="17411">
                                            <p:txEl>
                                              <p:pRg st="0" end="0"/>
                                            </p:txEl>
                                          </p:spTgt>
                                        </p:tgtEl>
                                        <p:attrNameLst>
                                          <p:attrName>style.visibility</p:attrName>
                                        </p:attrNameLst>
                                      </p:cBhvr>
                                      <p:to>
                                        <p:strVal val="visible"/>
                                      </p:to>
                                    </p:set>
                                    <p:anim from="(-#ppt_w/2)" to="(#ppt_x)" calcmode="lin" valueType="num">
                                      <p:cBhvr>
                                        <p:cTn id="12" dur="600" fill="hold">
                                          <p:stCondLst>
                                            <p:cond delay="0"/>
                                          </p:stCondLst>
                                        </p:cTn>
                                        <p:tgtEl>
                                          <p:spTgt spid="17411">
                                            <p:txEl>
                                              <p:pRg st="0" end="0"/>
                                            </p:txEl>
                                          </p:spTgt>
                                        </p:tgtEl>
                                        <p:attrNameLst>
                                          <p:attrName>ppt_x</p:attrName>
                                        </p:attrNameLst>
                                      </p:cBhvr>
                                    </p:anim>
                                    <p:anim from="0" to="-1.0" calcmode="lin" valueType="num">
                                      <p:cBhvr>
                                        <p:cTn id="13" dur="200" decel="50000" autoRev="1" fill="hold">
                                          <p:stCondLst>
                                            <p:cond delay="600"/>
                                          </p:stCondLst>
                                        </p:cTn>
                                        <p:tgtEl>
                                          <p:spTgt spid="17411">
                                            <p:txEl>
                                              <p:pRg st="0" end="0"/>
                                            </p:txEl>
                                          </p:spTgt>
                                        </p:tgtEl>
                                        <p:attrNameLst>
                                          <p:attrName>xshear</p:attrName>
                                        </p:attrNameLst>
                                      </p:cBhvr>
                                    </p:anim>
                                    <p:animScale>
                                      <p:cBhvr>
                                        <p:cTn id="14" dur="200" decel="100000" autoRev="1" fill="hold">
                                          <p:stCondLst>
                                            <p:cond delay="600"/>
                                          </p:stCondLst>
                                        </p:cTn>
                                        <p:tgtEl>
                                          <p:spTgt spid="17411">
                                            <p:txEl>
                                              <p:pRg st="0" end="0"/>
                                            </p:txEl>
                                          </p:spTgt>
                                        </p:tgtEl>
                                      </p:cBhvr>
                                      <p:from x="100000" y="100000"/>
                                      <p:to x="80000" y="100000"/>
                                    </p:animScale>
                                    <p:anim by="(#ppt_h/3+#ppt_w*0.1)" calcmode="lin" valueType="num">
                                      <p:cBhvr additive="sum">
                                        <p:cTn id="15" dur="200" decel="100000" autoRev="1" fill="hold">
                                          <p:stCondLst>
                                            <p:cond delay="600"/>
                                          </p:stCondLst>
                                        </p:cTn>
                                        <p:tgtEl>
                                          <p:spTgt spid="17411">
                                            <p:txEl>
                                              <p:pRg st="0" end="0"/>
                                            </p:txEl>
                                          </p:spTgt>
                                        </p:tgtEl>
                                        <p:attrNameLst>
                                          <p:attrName>ppt_x</p:attrName>
                                        </p:attrNameLst>
                                      </p:cBhvr>
                                    </p:anim>
                                  </p:childTnLst>
                                </p:cTn>
                              </p:par>
                            </p:childTnLst>
                          </p:cTn>
                        </p:par>
                        <p:par>
                          <p:cTn id="16" fill="hold" nodeType="afterGroup">
                            <p:stCondLst>
                              <p:cond delay="1500"/>
                            </p:stCondLst>
                            <p:childTnLst>
                              <p:par>
                                <p:cTn id="17" presetID="34" presetClass="entr" presetSubtype="0" fill="hold" grpId="0" nodeType="afterEffect">
                                  <p:stCondLst>
                                    <p:cond delay="0"/>
                                  </p:stCondLst>
                                  <p:childTnLst>
                                    <p:set>
                                      <p:cBhvr>
                                        <p:cTn id="18" dur="1" fill="hold">
                                          <p:stCondLst>
                                            <p:cond delay="0"/>
                                          </p:stCondLst>
                                        </p:cTn>
                                        <p:tgtEl>
                                          <p:spTgt spid="17411">
                                            <p:txEl>
                                              <p:pRg st="1" end="1"/>
                                            </p:txEl>
                                          </p:spTgt>
                                        </p:tgtEl>
                                        <p:attrNameLst>
                                          <p:attrName>style.visibility</p:attrName>
                                        </p:attrNameLst>
                                      </p:cBhvr>
                                      <p:to>
                                        <p:strVal val="visible"/>
                                      </p:to>
                                    </p:set>
                                    <p:anim from="(-#ppt_w/2)" to="(#ppt_x)" calcmode="lin" valueType="num">
                                      <p:cBhvr>
                                        <p:cTn id="19" dur="600" fill="hold">
                                          <p:stCondLst>
                                            <p:cond delay="0"/>
                                          </p:stCondLst>
                                        </p:cTn>
                                        <p:tgtEl>
                                          <p:spTgt spid="17411">
                                            <p:txEl>
                                              <p:pRg st="1" end="1"/>
                                            </p:txEl>
                                          </p:spTgt>
                                        </p:tgtEl>
                                        <p:attrNameLst>
                                          <p:attrName>ppt_x</p:attrName>
                                        </p:attrNameLst>
                                      </p:cBhvr>
                                    </p:anim>
                                    <p:anim from="0" to="-1.0" calcmode="lin" valueType="num">
                                      <p:cBhvr>
                                        <p:cTn id="20" dur="200" decel="50000" autoRev="1" fill="hold">
                                          <p:stCondLst>
                                            <p:cond delay="600"/>
                                          </p:stCondLst>
                                        </p:cTn>
                                        <p:tgtEl>
                                          <p:spTgt spid="17411">
                                            <p:txEl>
                                              <p:pRg st="1" end="1"/>
                                            </p:txEl>
                                          </p:spTgt>
                                        </p:tgtEl>
                                        <p:attrNameLst>
                                          <p:attrName>xshear</p:attrName>
                                        </p:attrNameLst>
                                      </p:cBhvr>
                                    </p:anim>
                                    <p:animScale>
                                      <p:cBhvr>
                                        <p:cTn id="21" dur="200" decel="100000" autoRev="1" fill="hold">
                                          <p:stCondLst>
                                            <p:cond delay="600"/>
                                          </p:stCondLst>
                                        </p:cTn>
                                        <p:tgtEl>
                                          <p:spTgt spid="17411">
                                            <p:txEl>
                                              <p:pRg st="1" end="1"/>
                                            </p:txEl>
                                          </p:spTgt>
                                        </p:tgtEl>
                                      </p:cBhvr>
                                      <p:from x="100000" y="100000"/>
                                      <p:to x="80000" y="100000"/>
                                    </p:animScale>
                                    <p:anim by="(#ppt_h/3+#ppt_w*0.1)" calcmode="lin" valueType="num">
                                      <p:cBhvr additive="sum">
                                        <p:cTn id="22" dur="200" decel="100000" autoRev="1" fill="hold">
                                          <p:stCondLst>
                                            <p:cond delay="600"/>
                                          </p:stCondLst>
                                        </p:cTn>
                                        <p:tgtEl>
                                          <p:spTgt spid="17411">
                                            <p:txEl>
                                              <p:pRg st="1" end="1"/>
                                            </p:txEl>
                                          </p:spTgt>
                                        </p:tgtEl>
                                        <p:attrNameLst>
                                          <p:attrName>ppt_x</p:attrName>
                                        </p:attrNameLst>
                                      </p:cBhvr>
                                    </p:anim>
                                  </p:childTnLst>
                                </p:cTn>
                              </p:par>
                            </p:childTnLst>
                          </p:cTn>
                        </p:par>
                        <p:par>
                          <p:cTn id="23" fill="hold" nodeType="afterGroup">
                            <p:stCondLst>
                              <p:cond delay="2500"/>
                            </p:stCondLst>
                            <p:childTnLst>
                              <p:par>
                                <p:cTn id="24" presetID="34" presetClass="entr" presetSubtype="0" fill="hold" grpId="0" nodeType="afterEffect">
                                  <p:stCondLst>
                                    <p:cond delay="0"/>
                                  </p:stCondLst>
                                  <p:childTnLst>
                                    <p:set>
                                      <p:cBhvr>
                                        <p:cTn id="25" dur="1" fill="hold">
                                          <p:stCondLst>
                                            <p:cond delay="0"/>
                                          </p:stCondLst>
                                        </p:cTn>
                                        <p:tgtEl>
                                          <p:spTgt spid="17411">
                                            <p:txEl>
                                              <p:pRg st="2" end="2"/>
                                            </p:txEl>
                                          </p:spTgt>
                                        </p:tgtEl>
                                        <p:attrNameLst>
                                          <p:attrName>style.visibility</p:attrName>
                                        </p:attrNameLst>
                                      </p:cBhvr>
                                      <p:to>
                                        <p:strVal val="visible"/>
                                      </p:to>
                                    </p:set>
                                    <p:anim from="(-#ppt_w/2)" to="(#ppt_x)" calcmode="lin" valueType="num">
                                      <p:cBhvr>
                                        <p:cTn id="26" dur="600" fill="hold">
                                          <p:stCondLst>
                                            <p:cond delay="0"/>
                                          </p:stCondLst>
                                        </p:cTn>
                                        <p:tgtEl>
                                          <p:spTgt spid="17411">
                                            <p:txEl>
                                              <p:pRg st="2" end="2"/>
                                            </p:txEl>
                                          </p:spTgt>
                                        </p:tgtEl>
                                        <p:attrNameLst>
                                          <p:attrName>ppt_x</p:attrName>
                                        </p:attrNameLst>
                                      </p:cBhvr>
                                    </p:anim>
                                    <p:anim from="0" to="-1.0" calcmode="lin" valueType="num">
                                      <p:cBhvr>
                                        <p:cTn id="27" dur="200" decel="50000" autoRev="1" fill="hold">
                                          <p:stCondLst>
                                            <p:cond delay="600"/>
                                          </p:stCondLst>
                                        </p:cTn>
                                        <p:tgtEl>
                                          <p:spTgt spid="17411">
                                            <p:txEl>
                                              <p:pRg st="2" end="2"/>
                                            </p:txEl>
                                          </p:spTgt>
                                        </p:tgtEl>
                                        <p:attrNameLst>
                                          <p:attrName>xshear</p:attrName>
                                        </p:attrNameLst>
                                      </p:cBhvr>
                                    </p:anim>
                                    <p:animScale>
                                      <p:cBhvr>
                                        <p:cTn id="28" dur="200" decel="100000" autoRev="1" fill="hold">
                                          <p:stCondLst>
                                            <p:cond delay="600"/>
                                          </p:stCondLst>
                                        </p:cTn>
                                        <p:tgtEl>
                                          <p:spTgt spid="17411">
                                            <p:txEl>
                                              <p:pRg st="2" end="2"/>
                                            </p:txEl>
                                          </p:spTgt>
                                        </p:tgtEl>
                                      </p:cBhvr>
                                      <p:from x="100000" y="100000"/>
                                      <p:to x="80000" y="100000"/>
                                    </p:animScale>
                                    <p:anim by="(#ppt_h/3+#ppt_w*0.1)" calcmode="lin" valueType="num">
                                      <p:cBhvr additive="sum">
                                        <p:cTn id="29" dur="200" decel="100000" autoRev="1" fill="hold">
                                          <p:stCondLst>
                                            <p:cond delay="600"/>
                                          </p:stCondLst>
                                        </p:cTn>
                                        <p:tgtEl>
                                          <p:spTgt spid="17411">
                                            <p:txEl>
                                              <p:pRg st="2" end="2"/>
                                            </p:txEl>
                                          </p:spTgt>
                                        </p:tgtEl>
                                        <p:attrNameLst>
                                          <p:attrName>ppt_x</p:attrName>
                                        </p:attrNameLst>
                                      </p:cBhvr>
                                    </p:anim>
                                  </p:childTnLst>
                                </p:cTn>
                              </p:par>
                            </p:childTnLst>
                          </p:cTn>
                        </p:par>
                        <p:par>
                          <p:cTn id="30" fill="hold" nodeType="afterGroup">
                            <p:stCondLst>
                              <p:cond delay="3500"/>
                            </p:stCondLst>
                            <p:childTnLst>
                              <p:par>
                                <p:cTn id="31" presetID="34" presetClass="entr" presetSubtype="0" fill="hold" grpId="0" nodeType="afterEffect">
                                  <p:stCondLst>
                                    <p:cond delay="0"/>
                                  </p:stCondLst>
                                  <p:childTnLst>
                                    <p:set>
                                      <p:cBhvr>
                                        <p:cTn id="32" dur="1" fill="hold">
                                          <p:stCondLst>
                                            <p:cond delay="0"/>
                                          </p:stCondLst>
                                        </p:cTn>
                                        <p:tgtEl>
                                          <p:spTgt spid="17411">
                                            <p:txEl>
                                              <p:pRg st="3" end="3"/>
                                            </p:txEl>
                                          </p:spTgt>
                                        </p:tgtEl>
                                        <p:attrNameLst>
                                          <p:attrName>style.visibility</p:attrName>
                                        </p:attrNameLst>
                                      </p:cBhvr>
                                      <p:to>
                                        <p:strVal val="visible"/>
                                      </p:to>
                                    </p:set>
                                    <p:anim from="(-#ppt_w/2)" to="(#ppt_x)" calcmode="lin" valueType="num">
                                      <p:cBhvr>
                                        <p:cTn id="33" dur="600" fill="hold">
                                          <p:stCondLst>
                                            <p:cond delay="0"/>
                                          </p:stCondLst>
                                        </p:cTn>
                                        <p:tgtEl>
                                          <p:spTgt spid="17411">
                                            <p:txEl>
                                              <p:pRg st="3" end="3"/>
                                            </p:txEl>
                                          </p:spTgt>
                                        </p:tgtEl>
                                        <p:attrNameLst>
                                          <p:attrName>ppt_x</p:attrName>
                                        </p:attrNameLst>
                                      </p:cBhvr>
                                    </p:anim>
                                    <p:anim from="0" to="-1.0" calcmode="lin" valueType="num">
                                      <p:cBhvr>
                                        <p:cTn id="34" dur="200" decel="50000" autoRev="1" fill="hold">
                                          <p:stCondLst>
                                            <p:cond delay="600"/>
                                          </p:stCondLst>
                                        </p:cTn>
                                        <p:tgtEl>
                                          <p:spTgt spid="17411">
                                            <p:txEl>
                                              <p:pRg st="3" end="3"/>
                                            </p:txEl>
                                          </p:spTgt>
                                        </p:tgtEl>
                                        <p:attrNameLst>
                                          <p:attrName>xshear</p:attrName>
                                        </p:attrNameLst>
                                      </p:cBhvr>
                                    </p:anim>
                                    <p:animScale>
                                      <p:cBhvr>
                                        <p:cTn id="35" dur="200" decel="100000" autoRev="1" fill="hold">
                                          <p:stCondLst>
                                            <p:cond delay="600"/>
                                          </p:stCondLst>
                                        </p:cTn>
                                        <p:tgtEl>
                                          <p:spTgt spid="17411">
                                            <p:txEl>
                                              <p:pRg st="3" end="3"/>
                                            </p:txEl>
                                          </p:spTgt>
                                        </p:tgtEl>
                                      </p:cBhvr>
                                      <p:from x="100000" y="100000"/>
                                      <p:to x="80000" y="100000"/>
                                    </p:animScale>
                                    <p:anim by="(#ppt_h/3+#ppt_w*0.1)" calcmode="lin" valueType="num">
                                      <p:cBhvr additive="sum">
                                        <p:cTn id="36" dur="200" decel="100000" autoRev="1" fill="hold">
                                          <p:stCondLst>
                                            <p:cond delay="600"/>
                                          </p:stCondLst>
                                        </p:cTn>
                                        <p:tgtEl>
                                          <p:spTgt spid="17411">
                                            <p:txEl>
                                              <p:pRg st="3" end="3"/>
                                            </p:txEl>
                                          </p:spTgt>
                                        </p:tgtEl>
                                        <p:attrNameLst>
                                          <p:attrName>ppt_x</p:attrName>
                                        </p:attrNameLst>
                                      </p:cBhvr>
                                    </p:anim>
                                  </p:childTnLst>
                                </p:cTn>
                              </p:par>
                            </p:childTnLst>
                          </p:cTn>
                        </p:par>
                        <p:par>
                          <p:cTn id="37" fill="hold" nodeType="afterGroup">
                            <p:stCondLst>
                              <p:cond delay="4500"/>
                            </p:stCondLst>
                            <p:childTnLst>
                              <p:par>
                                <p:cTn id="38" presetID="34" presetClass="entr" presetSubtype="0" fill="hold" grpId="0" nodeType="afterEffect">
                                  <p:stCondLst>
                                    <p:cond delay="0"/>
                                  </p:stCondLst>
                                  <p:childTnLst>
                                    <p:set>
                                      <p:cBhvr>
                                        <p:cTn id="39" dur="1" fill="hold">
                                          <p:stCondLst>
                                            <p:cond delay="0"/>
                                          </p:stCondLst>
                                        </p:cTn>
                                        <p:tgtEl>
                                          <p:spTgt spid="17411">
                                            <p:txEl>
                                              <p:pRg st="4" end="4"/>
                                            </p:txEl>
                                          </p:spTgt>
                                        </p:tgtEl>
                                        <p:attrNameLst>
                                          <p:attrName>style.visibility</p:attrName>
                                        </p:attrNameLst>
                                      </p:cBhvr>
                                      <p:to>
                                        <p:strVal val="visible"/>
                                      </p:to>
                                    </p:set>
                                    <p:anim from="(-#ppt_w/2)" to="(#ppt_x)" calcmode="lin" valueType="num">
                                      <p:cBhvr>
                                        <p:cTn id="40" dur="600" fill="hold">
                                          <p:stCondLst>
                                            <p:cond delay="0"/>
                                          </p:stCondLst>
                                        </p:cTn>
                                        <p:tgtEl>
                                          <p:spTgt spid="17411">
                                            <p:txEl>
                                              <p:pRg st="4" end="4"/>
                                            </p:txEl>
                                          </p:spTgt>
                                        </p:tgtEl>
                                        <p:attrNameLst>
                                          <p:attrName>ppt_x</p:attrName>
                                        </p:attrNameLst>
                                      </p:cBhvr>
                                    </p:anim>
                                    <p:anim from="0" to="-1.0" calcmode="lin" valueType="num">
                                      <p:cBhvr>
                                        <p:cTn id="41" dur="200" decel="50000" autoRev="1" fill="hold">
                                          <p:stCondLst>
                                            <p:cond delay="600"/>
                                          </p:stCondLst>
                                        </p:cTn>
                                        <p:tgtEl>
                                          <p:spTgt spid="17411">
                                            <p:txEl>
                                              <p:pRg st="4" end="4"/>
                                            </p:txEl>
                                          </p:spTgt>
                                        </p:tgtEl>
                                        <p:attrNameLst>
                                          <p:attrName>xshear</p:attrName>
                                        </p:attrNameLst>
                                      </p:cBhvr>
                                    </p:anim>
                                    <p:animScale>
                                      <p:cBhvr>
                                        <p:cTn id="42" dur="200" decel="100000" autoRev="1" fill="hold">
                                          <p:stCondLst>
                                            <p:cond delay="600"/>
                                          </p:stCondLst>
                                        </p:cTn>
                                        <p:tgtEl>
                                          <p:spTgt spid="17411">
                                            <p:txEl>
                                              <p:pRg st="4" end="4"/>
                                            </p:txEl>
                                          </p:spTgt>
                                        </p:tgtEl>
                                      </p:cBhvr>
                                      <p:from x="100000" y="100000"/>
                                      <p:to x="80000" y="100000"/>
                                    </p:animScale>
                                    <p:anim by="(#ppt_h/3+#ppt_w*0.1)" calcmode="lin" valueType="num">
                                      <p:cBhvr additive="sum">
                                        <p:cTn id="43" dur="200" decel="100000" autoRev="1" fill="hold">
                                          <p:stCondLst>
                                            <p:cond delay="600"/>
                                          </p:stCondLst>
                                        </p:cTn>
                                        <p:tgtEl>
                                          <p:spTgt spid="17411">
                                            <p:txEl>
                                              <p:pRg st="4" end="4"/>
                                            </p:txEl>
                                          </p:spTgt>
                                        </p:tgtEl>
                                        <p:attrNameLst>
                                          <p:attrName>ppt_x</p:attrName>
                                        </p:attrNameLst>
                                      </p:cBhvr>
                                    </p:anim>
                                  </p:childTnLst>
                                </p:cTn>
                              </p:par>
                            </p:childTnLst>
                          </p:cTn>
                        </p:par>
                        <p:par>
                          <p:cTn id="44" fill="hold" nodeType="afterGroup">
                            <p:stCondLst>
                              <p:cond delay="5500"/>
                            </p:stCondLst>
                            <p:childTnLst>
                              <p:par>
                                <p:cTn id="45" presetID="34" presetClass="entr" presetSubtype="0" fill="hold" grpId="0" nodeType="afterEffect">
                                  <p:stCondLst>
                                    <p:cond delay="0"/>
                                  </p:stCondLst>
                                  <p:childTnLst>
                                    <p:set>
                                      <p:cBhvr>
                                        <p:cTn id="46" dur="1" fill="hold">
                                          <p:stCondLst>
                                            <p:cond delay="0"/>
                                          </p:stCondLst>
                                        </p:cTn>
                                        <p:tgtEl>
                                          <p:spTgt spid="17411">
                                            <p:txEl>
                                              <p:pRg st="5" end="5"/>
                                            </p:txEl>
                                          </p:spTgt>
                                        </p:tgtEl>
                                        <p:attrNameLst>
                                          <p:attrName>style.visibility</p:attrName>
                                        </p:attrNameLst>
                                      </p:cBhvr>
                                      <p:to>
                                        <p:strVal val="visible"/>
                                      </p:to>
                                    </p:set>
                                    <p:anim from="(-#ppt_w/2)" to="(#ppt_x)" calcmode="lin" valueType="num">
                                      <p:cBhvr>
                                        <p:cTn id="47" dur="600" fill="hold">
                                          <p:stCondLst>
                                            <p:cond delay="0"/>
                                          </p:stCondLst>
                                        </p:cTn>
                                        <p:tgtEl>
                                          <p:spTgt spid="17411">
                                            <p:txEl>
                                              <p:pRg st="5" end="5"/>
                                            </p:txEl>
                                          </p:spTgt>
                                        </p:tgtEl>
                                        <p:attrNameLst>
                                          <p:attrName>ppt_x</p:attrName>
                                        </p:attrNameLst>
                                      </p:cBhvr>
                                    </p:anim>
                                    <p:anim from="0" to="-1.0" calcmode="lin" valueType="num">
                                      <p:cBhvr>
                                        <p:cTn id="48" dur="200" decel="50000" autoRev="1" fill="hold">
                                          <p:stCondLst>
                                            <p:cond delay="600"/>
                                          </p:stCondLst>
                                        </p:cTn>
                                        <p:tgtEl>
                                          <p:spTgt spid="17411">
                                            <p:txEl>
                                              <p:pRg st="5" end="5"/>
                                            </p:txEl>
                                          </p:spTgt>
                                        </p:tgtEl>
                                        <p:attrNameLst>
                                          <p:attrName>xshear</p:attrName>
                                        </p:attrNameLst>
                                      </p:cBhvr>
                                    </p:anim>
                                    <p:animScale>
                                      <p:cBhvr>
                                        <p:cTn id="49" dur="200" decel="100000" autoRev="1" fill="hold">
                                          <p:stCondLst>
                                            <p:cond delay="600"/>
                                          </p:stCondLst>
                                        </p:cTn>
                                        <p:tgtEl>
                                          <p:spTgt spid="17411">
                                            <p:txEl>
                                              <p:pRg st="5" end="5"/>
                                            </p:txEl>
                                          </p:spTgt>
                                        </p:tgtEl>
                                      </p:cBhvr>
                                      <p:from x="100000" y="100000"/>
                                      <p:to x="80000" y="100000"/>
                                    </p:animScale>
                                    <p:anim by="(#ppt_h/3+#ppt_w*0.1)" calcmode="lin" valueType="num">
                                      <p:cBhvr additive="sum">
                                        <p:cTn id="50" dur="200" decel="100000" autoRev="1" fill="hold">
                                          <p:stCondLst>
                                            <p:cond delay="600"/>
                                          </p:stCondLst>
                                        </p:cTn>
                                        <p:tgtEl>
                                          <p:spTgt spid="17411">
                                            <p:txEl>
                                              <p:pRg st="5" end="5"/>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ru-RU"/>
              <a:t>4. Задачи</a:t>
            </a:r>
          </a:p>
        </p:txBody>
      </p:sp>
      <p:sp>
        <p:nvSpPr>
          <p:cNvPr id="15363" name="Rectangle 3"/>
          <p:cNvSpPr>
            <a:spLocks noGrp="1" noChangeArrowheads="1"/>
          </p:cNvSpPr>
          <p:nvPr>
            <p:ph type="body" idx="1"/>
          </p:nvPr>
        </p:nvSpPr>
        <p:spPr>
          <a:xfrm>
            <a:off x="457200" y="981075"/>
            <a:ext cx="8229600" cy="5145088"/>
          </a:xfrm>
        </p:spPr>
        <p:txBody>
          <a:bodyPr/>
          <a:lstStyle/>
          <a:p>
            <a:pPr>
              <a:lnSpc>
                <a:spcPct val="80000"/>
              </a:lnSpc>
              <a:buFontTx/>
              <a:buNone/>
            </a:pPr>
            <a:r>
              <a:rPr lang="ru-RU" sz="1400"/>
              <a:t>	</a:t>
            </a:r>
          </a:p>
          <a:p>
            <a:pPr>
              <a:lnSpc>
                <a:spcPct val="80000"/>
              </a:lnSpc>
              <a:buFontTx/>
              <a:buNone/>
            </a:pPr>
            <a:r>
              <a:rPr lang="ru-RU" sz="2000"/>
              <a:t>  1. У стола отпилили один угол. Сколько углов у него теперь? А сколько углов будет, если отпилить два, три, четыре угла?</a:t>
            </a:r>
          </a:p>
          <a:p>
            <a:pPr>
              <a:lnSpc>
                <a:spcPct val="80000"/>
              </a:lnSpc>
              <a:buFontTx/>
              <a:buNone/>
            </a:pPr>
            <a:r>
              <a:rPr lang="ru-RU" sz="2000"/>
              <a:t>    Если стол бы четырехугольный (что не очевидно), то конечно стало пять. Или четыре. В зависимости от линии, по которой резали. И в предположение, что отпиливается прямым резом, а не фигурным выпиливанием. Если отпилить еще угол - то смотря какой и опять же смотря по какой линии. </a:t>
            </a:r>
          </a:p>
          <a:p>
            <a:pPr>
              <a:lnSpc>
                <a:spcPct val="80000"/>
              </a:lnSpc>
              <a:buFontTx/>
              <a:buNone/>
            </a:pPr>
            <a:r>
              <a:rPr lang="ru-RU" sz="2000"/>
              <a:t>    В общем, задача плохая, слишком много умолчаний в условии... </a:t>
            </a:r>
          </a:p>
          <a:p>
            <a:pPr>
              <a:lnSpc>
                <a:spcPct val="80000"/>
              </a:lnSpc>
              <a:buFontTx/>
              <a:buNone/>
            </a:pPr>
            <a:r>
              <a:rPr lang="ru-RU" sz="2000"/>
              <a:t> </a:t>
            </a:r>
          </a:p>
          <a:p>
            <a:pPr>
              <a:lnSpc>
                <a:spcPct val="80000"/>
              </a:lnSpc>
              <a:buFontTx/>
              <a:buNone/>
            </a:pPr>
            <a:r>
              <a:rPr lang="ru-RU" sz="2000"/>
              <a:t> 2. В тарелке лежали три морковки и четыре яболка. Сколько фруктов было в тарелке?  </a:t>
            </a:r>
          </a:p>
          <a:p>
            <a:pPr>
              <a:lnSpc>
                <a:spcPct val="80000"/>
              </a:lnSpc>
              <a:buFontTx/>
              <a:buNone/>
            </a:pPr>
            <a:r>
              <a:rPr lang="ru-RU" sz="2000"/>
              <a:t>     ну, что такое "фрукт" биологи до сих пор четкого определения не дали, а если по магазинному - так 4 яблока. Вот если яболко - не опечатка, тогда не знаю, фрукт ли это. </a:t>
            </a:r>
          </a:p>
          <a:p>
            <a:pPr>
              <a:lnSpc>
                <a:spcPct val="80000"/>
              </a:lnSpc>
              <a:buFontTx/>
              <a:buNone/>
            </a:pPr>
            <a:r>
              <a:rPr lang="ru-RU" sz="20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500" decel="50000" fill="hold">
                                          <p:stCondLst>
                                            <p:cond delay="0"/>
                                          </p:stCondLst>
                                        </p:cTn>
                                        <p:tgtEl>
                                          <p:spTgt spid="1536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36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362"/>
                                        </p:tgtEl>
                                        <p:attrNameLst>
                                          <p:attrName>ppt_w</p:attrName>
                                        </p:attrNameLst>
                                      </p:cBhvr>
                                      <p:tavLst>
                                        <p:tav tm="0">
                                          <p:val>
                                            <p:strVal val="#ppt_w*.05"/>
                                          </p:val>
                                        </p:tav>
                                        <p:tav tm="100000">
                                          <p:val>
                                            <p:strVal val="#ppt_w"/>
                                          </p:val>
                                        </p:tav>
                                      </p:tavLst>
                                    </p:anim>
                                    <p:anim calcmode="lin" valueType="num">
                                      <p:cBhvr>
                                        <p:cTn id="10" dur="1000" fill="hold"/>
                                        <p:tgtEl>
                                          <p:spTgt spid="1536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36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36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36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362"/>
                                        </p:tgtEl>
                                      </p:cBhvr>
                                    </p:animEffect>
                                  </p:childTnLst>
                                </p:cTn>
                              </p:par>
                            </p:childTnLst>
                          </p:cTn>
                        </p:par>
                        <p:par>
                          <p:cTn id="15" fill="hold" nodeType="afterGroup">
                            <p:stCondLst>
                              <p:cond delay="1000"/>
                            </p:stCondLst>
                            <p:childTnLst>
                              <p:par>
                                <p:cTn id="16" presetID="50" presetClass="entr" presetSubtype="0" decel="100000" fill="hold" grpId="0" nodeType="afterEffect">
                                  <p:stCondLst>
                                    <p:cond delay="0"/>
                                  </p:stCondLst>
                                  <p:childTnLst>
                                    <p:set>
                                      <p:cBhvr>
                                        <p:cTn id="17" dur="1" fill="hold">
                                          <p:stCondLst>
                                            <p:cond delay="0"/>
                                          </p:stCondLst>
                                        </p:cTn>
                                        <p:tgtEl>
                                          <p:spTgt spid="15363">
                                            <p:txEl>
                                              <p:pRg st="0" end="0"/>
                                            </p:txEl>
                                          </p:spTgt>
                                        </p:tgtEl>
                                        <p:attrNameLst>
                                          <p:attrName>style.visibility</p:attrName>
                                        </p:attrNameLst>
                                      </p:cBhvr>
                                      <p:to>
                                        <p:strVal val="visible"/>
                                      </p:to>
                                    </p:set>
                                    <p:anim calcmode="lin" valueType="num">
                                      <p:cBhvr>
                                        <p:cTn id="18" dur="1000" fill="hold"/>
                                        <p:tgtEl>
                                          <p:spTgt spid="15363">
                                            <p:txEl>
                                              <p:pRg st="0" end="0"/>
                                            </p:txEl>
                                          </p:spTgt>
                                        </p:tgtEl>
                                        <p:attrNameLst>
                                          <p:attrName>ppt_w</p:attrName>
                                        </p:attrNameLst>
                                      </p:cBhvr>
                                      <p:tavLst>
                                        <p:tav tm="0">
                                          <p:val>
                                            <p:strVal val="#ppt_w+.3"/>
                                          </p:val>
                                        </p:tav>
                                        <p:tav tm="100000">
                                          <p:val>
                                            <p:strVal val="#ppt_w"/>
                                          </p:val>
                                        </p:tav>
                                      </p:tavLst>
                                    </p:anim>
                                    <p:anim calcmode="lin" valueType="num">
                                      <p:cBhvr>
                                        <p:cTn id="19" dur="1000" fill="hold"/>
                                        <p:tgtEl>
                                          <p:spTgt spid="15363">
                                            <p:txEl>
                                              <p:pRg st="0" end="0"/>
                                            </p:txEl>
                                          </p:spTgt>
                                        </p:tgtEl>
                                        <p:attrNameLst>
                                          <p:attrName>ppt_h</p:attrName>
                                        </p:attrNameLst>
                                      </p:cBhvr>
                                      <p:tavLst>
                                        <p:tav tm="0">
                                          <p:val>
                                            <p:strVal val="#ppt_h"/>
                                          </p:val>
                                        </p:tav>
                                        <p:tav tm="100000">
                                          <p:val>
                                            <p:strVal val="#ppt_h"/>
                                          </p:val>
                                        </p:tav>
                                      </p:tavLst>
                                    </p:anim>
                                    <p:animEffect transition="in" filter="fade">
                                      <p:cBhvr>
                                        <p:cTn id="20" dur="1000"/>
                                        <p:tgtEl>
                                          <p:spTgt spid="15363">
                                            <p:txEl>
                                              <p:pRg st="0" end="0"/>
                                            </p:txEl>
                                          </p:spTgt>
                                        </p:tgtEl>
                                      </p:cBhvr>
                                    </p:animEffect>
                                  </p:childTnLst>
                                </p:cTn>
                              </p:par>
                            </p:childTnLst>
                          </p:cTn>
                        </p:par>
                        <p:par>
                          <p:cTn id="21" fill="hold" nodeType="afterGroup">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15363">
                                            <p:txEl>
                                              <p:pRg st="1" end="1"/>
                                            </p:txEl>
                                          </p:spTgt>
                                        </p:tgtEl>
                                        <p:attrNameLst>
                                          <p:attrName>style.visibility</p:attrName>
                                        </p:attrNameLst>
                                      </p:cBhvr>
                                      <p:to>
                                        <p:strVal val="visible"/>
                                      </p:to>
                                    </p:set>
                                    <p:anim calcmode="lin" valueType="num">
                                      <p:cBhvr>
                                        <p:cTn id="24" dur="1000" fill="hold"/>
                                        <p:tgtEl>
                                          <p:spTgt spid="15363">
                                            <p:txEl>
                                              <p:pRg st="1" end="1"/>
                                            </p:txEl>
                                          </p:spTgt>
                                        </p:tgtEl>
                                        <p:attrNameLst>
                                          <p:attrName>ppt_w</p:attrName>
                                        </p:attrNameLst>
                                      </p:cBhvr>
                                      <p:tavLst>
                                        <p:tav tm="0">
                                          <p:val>
                                            <p:strVal val="#ppt_w+.3"/>
                                          </p:val>
                                        </p:tav>
                                        <p:tav tm="100000">
                                          <p:val>
                                            <p:strVal val="#ppt_w"/>
                                          </p:val>
                                        </p:tav>
                                      </p:tavLst>
                                    </p:anim>
                                    <p:anim calcmode="lin" valueType="num">
                                      <p:cBhvr>
                                        <p:cTn id="25" dur="1000" fill="hold"/>
                                        <p:tgtEl>
                                          <p:spTgt spid="15363">
                                            <p:txEl>
                                              <p:pRg st="1" end="1"/>
                                            </p:txEl>
                                          </p:spTgt>
                                        </p:tgtEl>
                                        <p:attrNameLst>
                                          <p:attrName>ppt_h</p:attrName>
                                        </p:attrNameLst>
                                      </p:cBhvr>
                                      <p:tavLst>
                                        <p:tav tm="0">
                                          <p:val>
                                            <p:strVal val="#ppt_h"/>
                                          </p:val>
                                        </p:tav>
                                        <p:tav tm="100000">
                                          <p:val>
                                            <p:strVal val="#ppt_h"/>
                                          </p:val>
                                        </p:tav>
                                      </p:tavLst>
                                    </p:anim>
                                    <p:animEffect transition="in" filter="fade">
                                      <p:cBhvr>
                                        <p:cTn id="26" dur="1000"/>
                                        <p:tgtEl>
                                          <p:spTgt spid="15363">
                                            <p:txEl>
                                              <p:pRg st="1" end="1"/>
                                            </p:txEl>
                                          </p:spTgt>
                                        </p:tgtEl>
                                      </p:cBhvr>
                                    </p:animEffect>
                                  </p:childTnLst>
                                </p:cTn>
                              </p:par>
                            </p:childTnLst>
                          </p:cTn>
                        </p:par>
                        <p:par>
                          <p:cTn id="27" fill="hold" nodeType="afterGroup">
                            <p:stCondLst>
                              <p:cond delay="3000"/>
                            </p:stCondLst>
                            <p:childTnLst>
                              <p:par>
                                <p:cTn id="28" presetID="50" presetClass="entr" presetSubtype="0" decel="100000" fill="hold" grpId="0" nodeType="afterEffect">
                                  <p:stCondLst>
                                    <p:cond delay="0"/>
                                  </p:stCondLst>
                                  <p:childTnLst>
                                    <p:set>
                                      <p:cBhvr>
                                        <p:cTn id="29" dur="1" fill="hold">
                                          <p:stCondLst>
                                            <p:cond delay="0"/>
                                          </p:stCondLst>
                                        </p:cTn>
                                        <p:tgtEl>
                                          <p:spTgt spid="15363">
                                            <p:txEl>
                                              <p:pRg st="2" end="2"/>
                                            </p:txEl>
                                          </p:spTgt>
                                        </p:tgtEl>
                                        <p:attrNameLst>
                                          <p:attrName>style.visibility</p:attrName>
                                        </p:attrNameLst>
                                      </p:cBhvr>
                                      <p:to>
                                        <p:strVal val="visible"/>
                                      </p:to>
                                    </p:set>
                                    <p:anim calcmode="lin" valueType="num">
                                      <p:cBhvr>
                                        <p:cTn id="30" dur="1000" fill="hold"/>
                                        <p:tgtEl>
                                          <p:spTgt spid="15363">
                                            <p:txEl>
                                              <p:pRg st="2" end="2"/>
                                            </p:txEl>
                                          </p:spTgt>
                                        </p:tgtEl>
                                        <p:attrNameLst>
                                          <p:attrName>ppt_w</p:attrName>
                                        </p:attrNameLst>
                                      </p:cBhvr>
                                      <p:tavLst>
                                        <p:tav tm="0">
                                          <p:val>
                                            <p:strVal val="#ppt_w+.3"/>
                                          </p:val>
                                        </p:tav>
                                        <p:tav tm="100000">
                                          <p:val>
                                            <p:strVal val="#ppt_w"/>
                                          </p:val>
                                        </p:tav>
                                      </p:tavLst>
                                    </p:anim>
                                    <p:anim calcmode="lin" valueType="num">
                                      <p:cBhvr>
                                        <p:cTn id="31" dur="1000" fill="hold"/>
                                        <p:tgtEl>
                                          <p:spTgt spid="15363">
                                            <p:txEl>
                                              <p:pRg st="2" end="2"/>
                                            </p:txEl>
                                          </p:spTgt>
                                        </p:tgtEl>
                                        <p:attrNameLst>
                                          <p:attrName>ppt_h</p:attrName>
                                        </p:attrNameLst>
                                      </p:cBhvr>
                                      <p:tavLst>
                                        <p:tav tm="0">
                                          <p:val>
                                            <p:strVal val="#ppt_h"/>
                                          </p:val>
                                        </p:tav>
                                        <p:tav tm="100000">
                                          <p:val>
                                            <p:strVal val="#ppt_h"/>
                                          </p:val>
                                        </p:tav>
                                      </p:tavLst>
                                    </p:anim>
                                    <p:animEffect transition="in" filter="fade">
                                      <p:cBhvr>
                                        <p:cTn id="32" dur="1000"/>
                                        <p:tgtEl>
                                          <p:spTgt spid="15363">
                                            <p:txEl>
                                              <p:pRg st="2" end="2"/>
                                            </p:txEl>
                                          </p:spTgt>
                                        </p:tgtEl>
                                      </p:cBhvr>
                                    </p:animEffect>
                                  </p:childTnLst>
                                </p:cTn>
                              </p:par>
                            </p:childTnLst>
                          </p:cTn>
                        </p:par>
                        <p:par>
                          <p:cTn id="33" fill="hold" nodeType="afterGroup">
                            <p:stCondLst>
                              <p:cond delay="4000"/>
                            </p:stCondLst>
                            <p:childTnLst>
                              <p:par>
                                <p:cTn id="34" presetID="50" presetClass="entr" presetSubtype="0" decel="100000" fill="hold" grpId="0" nodeType="afterEffect">
                                  <p:stCondLst>
                                    <p:cond delay="0"/>
                                  </p:stCondLst>
                                  <p:childTnLst>
                                    <p:set>
                                      <p:cBhvr>
                                        <p:cTn id="35" dur="1" fill="hold">
                                          <p:stCondLst>
                                            <p:cond delay="0"/>
                                          </p:stCondLst>
                                        </p:cTn>
                                        <p:tgtEl>
                                          <p:spTgt spid="15363">
                                            <p:txEl>
                                              <p:pRg st="3" end="3"/>
                                            </p:txEl>
                                          </p:spTgt>
                                        </p:tgtEl>
                                        <p:attrNameLst>
                                          <p:attrName>style.visibility</p:attrName>
                                        </p:attrNameLst>
                                      </p:cBhvr>
                                      <p:to>
                                        <p:strVal val="visible"/>
                                      </p:to>
                                    </p:set>
                                    <p:anim calcmode="lin" valueType="num">
                                      <p:cBhvr>
                                        <p:cTn id="36" dur="1000" fill="hold"/>
                                        <p:tgtEl>
                                          <p:spTgt spid="15363">
                                            <p:txEl>
                                              <p:pRg st="3" end="3"/>
                                            </p:txEl>
                                          </p:spTgt>
                                        </p:tgtEl>
                                        <p:attrNameLst>
                                          <p:attrName>ppt_w</p:attrName>
                                        </p:attrNameLst>
                                      </p:cBhvr>
                                      <p:tavLst>
                                        <p:tav tm="0">
                                          <p:val>
                                            <p:strVal val="#ppt_w+.3"/>
                                          </p:val>
                                        </p:tav>
                                        <p:tav tm="100000">
                                          <p:val>
                                            <p:strVal val="#ppt_w"/>
                                          </p:val>
                                        </p:tav>
                                      </p:tavLst>
                                    </p:anim>
                                    <p:anim calcmode="lin" valueType="num">
                                      <p:cBhvr>
                                        <p:cTn id="37" dur="1000" fill="hold"/>
                                        <p:tgtEl>
                                          <p:spTgt spid="15363">
                                            <p:txEl>
                                              <p:pRg st="3" end="3"/>
                                            </p:txEl>
                                          </p:spTgt>
                                        </p:tgtEl>
                                        <p:attrNameLst>
                                          <p:attrName>ppt_h</p:attrName>
                                        </p:attrNameLst>
                                      </p:cBhvr>
                                      <p:tavLst>
                                        <p:tav tm="0">
                                          <p:val>
                                            <p:strVal val="#ppt_h"/>
                                          </p:val>
                                        </p:tav>
                                        <p:tav tm="100000">
                                          <p:val>
                                            <p:strVal val="#ppt_h"/>
                                          </p:val>
                                        </p:tav>
                                      </p:tavLst>
                                    </p:anim>
                                    <p:animEffect transition="in" filter="fade">
                                      <p:cBhvr>
                                        <p:cTn id="38" dur="1000"/>
                                        <p:tgtEl>
                                          <p:spTgt spid="15363">
                                            <p:txEl>
                                              <p:pRg st="3" end="3"/>
                                            </p:txEl>
                                          </p:spTgt>
                                        </p:tgtEl>
                                      </p:cBhvr>
                                    </p:animEffect>
                                  </p:childTnLst>
                                </p:cTn>
                              </p:par>
                            </p:childTnLst>
                          </p:cTn>
                        </p:par>
                        <p:par>
                          <p:cTn id="39" fill="hold" nodeType="afterGroup">
                            <p:stCondLst>
                              <p:cond delay="5000"/>
                            </p:stCondLst>
                            <p:childTnLst>
                              <p:par>
                                <p:cTn id="40" presetID="50" presetClass="entr" presetSubtype="0" decel="100000" fill="hold" grpId="0" nodeType="afterEffect">
                                  <p:stCondLst>
                                    <p:cond delay="0"/>
                                  </p:stCondLst>
                                  <p:childTnLst>
                                    <p:set>
                                      <p:cBhvr>
                                        <p:cTn id="41" dur="1" fill="hold">
                                          <p:stCondLst>
                                            <p:cond delay="0"/>
                                          </p:stCondLst>
                                        </p:cTn>
                                        <p:tgtEl>
                                          <p:spTgt spid="15363">
                                            <p:txEl>
                                              <p:pRg st="4" end="4"/>
                                            </p:txEl>
                                          </p:spTgt>
                                        </p:tgtEl>
                                        <p:attrNameLst>
                                          <p:attrName>style.visibility</p:attrName>
                                        </p:attrNameLst>
                                      </p:cBhvr>
                                      <p:to>
                                        <p:strVal val="visible"/>
                                      </p:to>
                                    </p:set>
                                    <p:anim calcmode="lin" valueType="num">
                                      <p:cBhvr>
                                        <p:cTn id="42" dur="1000" fill="hold"/>
                                        <p:tgtEl>
                                          <p:spTgt spid="15363">
                                            <p:txEl>
                                              <p:pRg st="4" end="4"/>
                                            </p:txEl>
                                          </p:spTgt>
                                        </p:tgtEl>
                                        <p:attrNameLst>
                                          <p:attrName>ppt_w</p:attrName>
                                        </p:attrNameLst>
                                      </p:cBhvr>
                                      <p:tavLst>
                                        <p:tav tm="0">
                                          <p:val>
                                            <p:strVal val="#ppt_w+.3"/>
                                          </p:val>
                                        </p:tav>
                                        <p:tav tm="100000">
                                          <p:val>
                                            <p:strVal val="#ppt_w"/>
                                          </p:val>
                                        </p:tav>
                                      </p:tavLst>
                                    </p:anim>
                                    <p:anim calcmode="lin" valueType="num">
                                      <p:cBhvr>
                                        <p:cTn id="43" dur="1000" fill="hold"/>
                                        <p:tgtEl>
                                          <p:spTgt spid="15363">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15363">
                                            <p:txEl>
                                              <p:pRg st="4" end="4"/>
                                            </p:txEl>
                                          </p:spTgt>
                                        </p:tgtEl>
                                      </p:cBhvr>
                                    </p:animEffect>
                                  </p:childTnLst>
                                </p:cTn>
                              </p:par>
                            </p:childTnLst>
                          </p:cTn>
                        </p:par>
                        <p:par>
                          <p:cTn id="45" fill="hold" nodeType="afterGroup">
                            <p:stCondLst>
                              <p:cond delay="6000"/>
                            </p:stCondLst>
                            <p:childTnLst>
                              <p:par>
                                <p:cTn id="46" presetID="50" presetClass="entr" presetSubtype="0" decel="100000" fill="hold" grpId="0" nodeType="afterEffect">
                                  <p:stCondLst>
                                    <p:cond delay="0"/>
                                  </p:stCondLst>
                                  <p:childTnLst>
                                    <p:set>
                                      <p:cBhvr>
                                        <p:cTn id="47" dur="1" fill="hold">
                                          <p:stCondLst>
                                            <p:cond delay="0"/>
                                          </p:stCondLst>
                                        </p:cTn>
                                        <p:tgtEl>
                                          <p:spTgt spid="15363">
                                            <p:txEl>
                                              <p:pRg st="5" end="5"/>
                                            </p:txEl>
                                          </p:spTgt>
                                        </p:tgtEl>
                                        <p:attrNameLst>
                                          <p:attrName>style.visibility</p:attrName>
                                        </p:attrNameLst>
                                      </p:cBhvr>
                                      <p:to>
                                        <p:strVal val="visible"/>
                                      </p:to>
                                    </p:set>
                                    <p:anim calcmode="lin" valueType="num">
                                      <p:cBhvr>
                                        <p:cTn id="48" dur="1000" fill="hold"/>
                                        <p:tgtEl>
                                          <p:spTgt spid="15363">
                                            <p:txEl>
                                              <p:pRg st="5" end="5"/>
                                            </p:txEl>
                                          </p:spTgt>
                                        </p:tgtEl>
                                        <p:attrNameLst>
                                          <p:attrName>ppt_w</p:attrName>
                                        </p:attrNameLst>
                                      </p:cBhvr>
                                      <p:tavLst>
                                        <p:tav tm="0">
                                          <p:val>
                                            <p:strVal val="#ppt_w+.3"/>
                                          </p:val>
                                        </p:tav>
                                        <p:tav tm="100000">
                                          <p:val>
                                            <p:strVal val="#ppt_w"/>
                                          </p:val>
                                        </p:tav>
                                      </p:tavLst>
                                    </p:anim>
                                    <p:anim calcmode="lin" valueType="num">
                                      <p:cBhvr>
                                        <p:cTn id="49" dur="1000" fill="hold"/>
                                        <p:tgtEl>
                                          <p:spTgt spid="15363">
                                            <p:txEl>
                                              <p:pRg st="5" end="5"/>
                                            </p:txEl>
                                          </p:spTgt>
                                        </p:tgtEl>
                                        <p:attrNameLst>
                                          <p:attrName>ppt_h</p:attrName>
                                        </p:attrNameLst>
                                      </p:cBhvr>
                                      <p:tavLst>
                                        <p:tav tm="0">
                                          <p:val>
                                            <p:strVal val="#ppt_h"/>
                                          </p:val>
                                        </p:tav>
                                        <p:tav tm="100000">
                                          <p:val>
                                            <p:strVal val="#ppt_h"/>
                                          </p:val>
                                        </p:tav>
                                      </p:tavLst>
                                    </p:anim>
                                    <p:animEffect transition="in" filter="fade">
                                      <p:cBhvr>
                                        <p:cTn id="50" dur="1000"/>
                                        <p:tgtEl>
                                          <p:spTgt spid="15363">
                                            <p:txEl>
                                              <p:pRg st="5" end="5"/>
                                            </p:txEl>
                                          </p:spTgt>
                                        </p:tgtEl>
                                      </p:cBhvr>
                                    </p:animEffect>
                                  </p:childTnLst>
                                </p:cTn>
                              </p:par>
                            </p:childTnLst>
                          </p:cTn>
                        </p:par>
                        <p:par>
                          <p:cTn id="51" fill="hold" nodeType="afterGroup">
                            <p:stCondLst>
                              <p:cond delay="7000"/>
                            </p:stCondLst>
                            <p:childTnLst>
                              <p:par>
                                <p:cTn id="52" presetID="50" presetClass="entr" presetSubtype="0" decel="100000" fill="hold" grpId="0" nodeType="afterEffect">
                                  <p:stCondLst>
                                    <p:cond delay="0"/>
                                  </p:stCondLst>
                                  <p:childTnLst>
                                    <p:set>
                                      <p:cBhvr>
                                        <p:cTn id="53" dur="1" fill="hold">
                                          <p:stCondLst>
                                            <p:cond delay="0"/>
                                          </p:stCondLst>
                                        </p:cTn>
                                        <p:tgtEl>
                                          <p:spTgt spid="15363">
                                            <p:txEl>
                                              <p:pRg st="6" end="6"/>
                                            </p:txEl>
                                          </p:spTgt>
                                        </p:tgtEl>
                                        <p:attrNameLst>
                                          <p:attrName>style.visibility</p:attrName>
                                        </p:attrNameLst>
                                      </p:cBhvr>
                                      <p:to>
                                        <p:strVal val="visible"/>
                                      </p:to>
                                    </p:set>
                                    <p:anim calcmode="lin" valueType="num">
                                      <p:cBhvr>
                                        <p:cTn id="54" dur="1000" fill="hold"/>
                                        <p:tgtEl>
                                          <p:spTgt spid="15363">
                                            <p:txEl>
                                              <p:pRg st="6" end="6"/>
                                            </p:txEl>
                                          </p:spTgt>
                                        </p:tgtEl>
                                        <p:attrNameLst>
                                          <p:attrName>ppt_w</p:attrName>
                                        </p:attrNameLst>
                                      </p:cBhvr>
                                      <p:tavLst>
                                        <p:tav tm="0">
                                          <p:val>
                                            <p:strVal val="#ppt_w+.3"/>
                                          </p:val>
                                        </p:tav>
                                        <p:tav tm="100000">
                                          <p:val>
                                            <p:strVal val="#ppt_w"/>
                                          </p:val>
                                        </p:tav>
                                      </p:tavLst>
                                    </p:anim>
                                    <p:anim calcmode="lin" valueType="num">
                                      <p:cBhvr>
                                        <p:cTn id="55" dur="1000" fill="hold"/>
                                        <p:tgtEl>
                                          <p:spTgt spid="15363">
                                            <p:txEl>
                                              <p:pRg st="6" end="6"/>
                                            </p:txEl>
                                          </p:spTgt>
                                        </p:tgtEl>
                                        <p:attrNameLst>
                                          <p:attrName>ppt_h</p:attrName>
                                        </p:attrNameLst>
                                      </p:cBhvr>
                                      <p:tavLst>
                                        <p:tav tm="0">
                                          <p:val>
                                            <p:strVal val="#ppt_h"/>
                                          </p:val>
                                        </p:tav>
                                        <p:tav tm="100000">
                                          <p:val>
                                            <p:strVal val="#ppt_h"/>
                                          </p:val>
                                        </p:tav>
                                      </p:tavLst>
                                    </p:anim>
                                    <p:animEffect transition="in" filter="fade">
                                      <p:cBhvr>
                                        <p:cTn id="56" dur="1000"/>
                                        <p:tgtEl>
                                          <p:spTgt spid="15363">
                                            <p:txEl>
                                              <p:pRg st="6" end="6"/>
                                            </p:txEl>
                                          </p:spTgt>
                                        </p:tgtEl>
                                      </p:cBhvr>
                                    </p:animEffect>
                                  </p:childTnLst>
                                </p:cTn>
                              </p:par>
                            </p:childTnLst>
                          </p:cTn>
                        </p:par>
                        <p:par>
                          <p:cTn id="57" fill="hold" nodeType="afterGroup">
                            <p:stCondLst>
                              <p:cond delay="8000"/>
                            </p:stCondLst>
                            <p:childTnLst>
                              <p:par>
                                <p:cTn id="58" presetID="50" presetClass="entr" presetSubtype="0" decel="100000" fill="hold" grpId="0" nodeType="afterEffect">
                                  <p:stCondLst>
                                    <p:cond delay="0"/>
                                  </p:stCondLst>
                                  <p:childTnLst>
                                    <p:set>
                                      <p:cBhvr>
                                        <p:cTn id="59" dur="1" fill="hold">
                                          <p:stCondLst>
                                            <p:cond delay="0"/>
                                          </p:stCondLst>
                                        </p:cTn>
                                        <p:tgtEl>
                                          <p:spTgt spid="15363">
                                            <p:txEl>
                                              <p:pRg st="7" end="7"/>
                                            </p:txEl>
                                          </p:spTgt>
                                        </p:tgtEl>
                                        <p:attrNameLst>
                                          <p:attrName>style.visibility</p:attrName>
                                        </p:attrNameLst>
                                      </p:cBhvr>
                                      <p:to>
                                        <p:strVal val="visible"/>
                                      </p:to>
                                    </p:set>
                                    <p:anim calcmode="lin" valueType="num">
                                      <p:cBhvr>
                                        <p:cTn id="60" dur="1000" fill="hold"/>
                                        <p:tgtEl>
                                          <p:spTgt spid="15363">
                                            <p:txEl>
                                              <p:pRg st="7" end="7"/>
                                            </p:txEl>
                                          </p:spTgt>
                                        </p:tgtEl>
                                        <p:attrNameLst>
                                          <p:attrName>ppt_w</p:attrName>
                                        </p:attrNameLst>
                                      </p:cBhvr>
                                      <p:tavLst>
                                        <p:tav tm="0">
                                          <p:val>
                                            <p:strVal val="#ppt_w+.3"/>
                                          </p:val>
                                        </p:tav>
                                        <p:tav tm="100000">
                                          <p:val>
                                            <p:strVal val="#ppt_w"/>
                                          </p:val>
                                        </p:tav>
                                      </p:tavLst>
                                    </p:anim>
                                    <p:anim calcmode="lin" valueType="num">
                                      <p:cBhvr>
                                        <p:cTn id="61" dur="1000" fill="hold"/>
                                        <p:tgtEl>
                                          <p:spTgt spid="15363">
                                            <p:txEl>
                                              <p:pRg st="7" end="7"/>
                                            </p:txEl>
                                          </p:spTgt>
                                        </p:tgtEl>
                                        <p:attrNameLst>
                                          <p:attrName>ppt_h</p:attrName>
                                        </p:attrNameLst>
                                      </p:cBhvr>
                                      <p:tavLst>
                                        <p:tav tm="0">
                                          <p:val>
                                            <p:strVal val="#ppt_h"/>
                                          </p:val>
                                        </p:tav>
                                        <p:tav tm="100000">
                                          <p:val>
                                            <p:strVal val="#ppt_h"/>
                                          </p:val>
                                        </p:tav>
                                      </p:tavLst>
                                    </p:anim>
                                    <p:animEffect transition="in" filter="fade">
                                      <p:cBhvr>
                                        <p:cTn id="62" dur="1000"/>
                                        <p:tgtEl>
                                          <p:spTgt spid="1536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ru-RU"/>
              <a:t>Советы от умных людей:</a:t>
            </a:r>
          </a:p>
        </p:txBody>
      </p:sp>
      <p:sp>
        <p:nvSpPr>
          <p:cNvPr id="59395" name="Rectangle 3"/>
          <p:cNvSpPr>
            <a:spLocks noGrp="1" noChangeArrowheads="1"/>
          </p:cNvSpPr>
          <p:nvPr>
            <p:ph type="body" idx="1"/>
          </p:nvPr>
        </p:nvSpPr>
        <p:spPr/>
        <p:txBody>
          <a:bodyPr/>
          <a:lstStyle/>
          <a:p>
            <a:pPr>
              <a:lnSpc>
                <a:spcPct val="80000"/>
              </a:lnSpc>
              <a:buFontTx/>
              <a:buNone/>
            </a:pPr>
            <a:r>
              <a:rPr lang="ru-RU" sz="2000"/>
              <a:t>        </a:t>
            </a:r>
            <a:r>
              <a:rPr lang="ru-RU" sz="2000" b="1" i="1"/>
              <a:t>Учиться можно только весело. Чтоб переварить знания, надо поглощать их с аппетитом.</a:t>
            </a:r>
          </a:p>
          <a:p>
            <a:pPr>
              <a:lnSpc>
                <a:spcPct val="80000"/>
              </a:lnSpc>
              <a:buFontTx/>
              <a:buNone/>
            </a:pPr>
            <a:r>
              <a:rPr lang="ru-RU" sz="2000" b="1" i="1"/>
              <a:t>                                                                   Анатоль Франс</a:t>
            </a:r>
          </a:p>
          <a:p>
            <a:pPr>
              <a:lnSpc>
                <a:spcPct val="80000"/>
              </a:lnSpc>
              <a:buFontTx/>
              <a:buNone/>
            </a:pPr>
            <a:r>
              <a:rPr lang="ru-RU" sz="2000" b="1" i="1"/>
              <a:t> </a:t>
            </a:r>
          </a:p>
          <a:p>
            <a:pPr>
              <a:lnSpc>
                <a:spcPct val="80000"/>
              </a:lnSpc>
              <a:buFontTx/>
              <a:buNone/>
            </a:pPr>
            <a:r>
              <a:rPr lang="ru-RU" sz="2000" b="1" i="1"/>
              <a:t>         «Сделать учебную работу насколько возможно интересной для ребенка и не превратить этой работы в забаву – это одна из труднейших и важнейших задач дидактики». </a:t>
            </a:r>
            <a:br>
              <a:rPr lang="ru-RU" sz="2000" b="1" i="1"/>
            </a:br>
            <a:r>
              <a:rPr lang="ru-RU" sz="2000" b="1" i="1"/>
              <a:t>                                                          К.Д.Ушинский.</a:t>
            </a:r>
          </a:p>
          <a:p>
            <a:pPr>
              <a:lnSpc>
                <a:spcPct val="80000"/>
              </a:lnSpc>
              <a:buFontTx/>
              <a:buNone/>
            </a:pPr>
            <a:r>
              <a:rPr lang="ru-RU" sz="2000" b="1" i="1"/>
              <a:t> </a:t>
            </a:r>
          </a:p>
          <a:p>
            <a:pPr>
              <a:lnSpc>
                <a:spcPct val="80000"/>
              </a:lnSpc>
              <a:buFontTx/>
              <a:buNone/>
            </a:pPr>
            <a:r>
              <a:rPr lang="ru-RU" sz="2000" b="1" i="1"/>
              <a:t> </a:t>
            </a:r>
          </a:p>
          <a:p>
            <a:pPr>
              <a:lnSpc>
                <a:spcPct val="80000"/>
              </a:lnSpc>
              <a:buFontTx/>
              <a:buNone/>
            </a:pPr>
            <a:r>
              <a:rPr lang="ru-RU" sz="2000" b="1" i="1"/>
              <a:t>            Математика настолько серьезный предмет, что нельзя упускать возможности сделать его немного занимательным.</a:t>
            </a:r>
          </a:p>
          <a:p>
            <a:pPr>
              <a:lnSpc>
                <a:spcPct val="80000"/>
              </a:lnSpc>
              <a:buFontTx/>
              <a:buNone/>
            </a:pPr>
            <a:r>
              <a:rPr lang="ru-RU" sz="2000" b="1" i="1"/>
              <a:t>                                                                         К. Гаусс</a:t>
            </a:r>
          </a:p>
          <a:p>
            <a:pPr>
              <a:lnSpc>
                <a:spcPct val="80000"/>
              </a:lnSpc>
            </a:pPr>
            <a:endParaRPr lang="ru-RU" sz="2000" b="1" i="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59394"/>
                                        </p:tgtEl>
                                        <p:attrNameLst>
                                          <p:attrName>style.visibility</p:attrName>
                                        </p:attrNameLst>
                                      </p:cBhvr>
                                      <p:to>
                                        <p:strVal val="visible"/>
                                      </p:to>
                                    </p:set>
                                    <p:anim calcmode="lin" valueType="num">
                                      <p:cBhvr>
                                        <p:cTn id="7" dur="500" fill="hold"/>
                                        <p:tgtEl>
                                          <p:spTgt spid="59394"/>
                                        </p:tgtEl>
                                        <p:attrNameLst>
                                          <p:attrName>ppt_w</p:attrName>
                                        </p:attrNameLst>
                                      </p:cBhvr>
                                      <p:tavLst>
                                        <p:tav tm="0">
                                          <p:val>
                                            <p:fltVal val="0"/>
                                          </p:val>
                                        </p:tav>
                                        <p:tav tm="100000">
                                          <p:val>
                                            <p:strVal val="#ppt_w"/>
                                          </p:val>
                                        </p:tav>
                                      </p:tavLst>
                                    </p:anim>
                                    <p:anim calcmode="lin" valueType="num">
                                      <p:cBhvr>
                                        <p:cTn id="8" dur="500" fill="hold"/>
                                        <p:tgtEl>
                                          <p:spTgt spid="59394"/>
                                        </p:tgtEl>
                                        <p:attrNameLst>
                                          <p:attrName>ppt_h</p:attrName>
                                        </p:attrNameLst>
                                      </p:cBhvr>
                                      <p:tavLst>
                                        <p:tav tm="0">
                                          <p:val>
                                            <p:fltVal val="0"/>
                                          </p:val>
                                        </p:tav>
                                        <p:tav tm="100000">
                                          <p:val>
                                            <p:strVal val="#ppt_h"/>
                                          </p:val>
                                        </p:tav>
                                      </p:tavLst>
                                    </p:anim>
                                    <p:animEffect transition="in" filter="fade">
                                      <p:cBhvr>
                                        <p:cTn id="9" dur="500"/>
                                        <p:tgtEl>
                                          <p:spTgt spid="59394"/>
                                        </p:tgtEl>
                                      </p:cBhvr>
                                    </p:animEffect>
                                  </p:childTnLst>
                                </p:cTn>
                              </p:par>
                            </p:childTnLst>
                          </p:cTn>
                        </p:par>
                        <p:par>
                          <p:cTn id="10" fill="hold" nodeType="afterGroup">
                            <p:stCondLst>
                              <p:cond delay="500"/>
                            </p:stCondLst>
                            <p:childTnLst>
                              <p:par>
                                <p:cTn id="11" presetID="52" presetClass="entr" presetSubtype="0" fill="hold" grpId="0" nodeType="afterEffect">
                                  <p:stCondLst>
                                    <p:cond delay="0"/>
                                  </p:stCondLst>
                                  <p:childTnLst>
                                    <p:set>
                                      <p:cBhvr>
                                        <p:cTn id="12" dur="1" fill="hold">
                                          <p:stCondLst>
                                            <p:cond delay="0"/>
                                          </p:stCondLst>
                                        </p:cTn>
                                        <p:tgtEl>
                                          <p:spTgt spid="59395">
                                            <p:txEl>
                                              <p:pRg st="0" end="0"/>
                                            </p:txEl>
                                          </p:spTgt>
                                        </p:tgtEl>
                                        <p:attrNameLst>
                                          <p:attrName>style.visibility</p:attrName>
                                        </p:attrNameLst>
                                      </p:cBhvr>
                                      <p:to>
                                        <p:strVal val="visible"/>
                                      </p:to>
                                    </p:set>
                                    <p:animScale>
                                      <p:cBhvr>
                                        <p:cTn id="13" dur="1000" decel="50000" fill="hold">
                                          <p:stCondLst>
                                            <p:cond delay="0"/>
                                          </p:stCondLst>
                                        </p:cTn>
                                        <p:tgtEl>
                                          <p:spTgt spid="59395">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59395">
                                            <p:txEl>
                                              <p:pRg st="0" end="0"/>
                                            </p:txEl>
                                          </p:spTgt>
                                        </p:tgtEl>
                                        <p:attrNameLst>
                                          <p:attrName>ppt_x</p:attrName>
                                          <p:attrName>ppt_y</p:attrName>
                                        </p:attrNameLst>
                                      </p:cBhvr>
                                    </p:animMotion>
                                    <p:animEffect transition="in" filter="fade">
                                      <p:cBhvr>
                                        <p:cTn id="15" dur="1000"/>
                                        <p:tgtEl>
                                          <p:spTgt spid="59395">
                                            <p:txEl>
                                              <p:pRg st="0" end="0"/>
                                            </p:txEl>
                                          </p:spTgt>
                                        </p:tgtEl>
                                      </p:cBhvr>
                                    </p:animEffect>
                                  </p:childTnLst>
                                </p:cTn>
                              </p:par>
                            </p:childTnLst>
                          </p:cTn>
                        </p:par>
                        <p:par>
                          <p:cTn id="16" fill="hold" nodeType="afterGroup">
                            <p:stCondLst>
                              <p:cond delay="1500"/>
                            </p:stCondLst>
                            <p:childTnLst>
                              <p:par>
                                <p:cTn id="17" presetID="52" presetClass="entr" presetSubtype="0" fill="hold" grpId="0" nodeType="afterEffect">
                                  <p:stCondLst>
                                    <p:cond delay="0"/>
                                  </p:stCondLst>
                                  <p:childTnLst>
                                    <p:set>
                                      <p:cBhvr>
                                        <p:cTn id="18" dur="1" fill="hold">
                                          <p:stCondLst>
                                            <p:cond delay="0"/>
                                          </p:stCondLst>
                                        </p:cTn>
                                        <p:tgtEl>
                                          <p:spTgt spid="59395">
                                            <p:txEl>
                                              <p:pRg st="1" end="1"/>
                                            </p:txEl>
                                          </p:spTgt>
                                        </p:tgtEl>
                                        <p:attrNameLst>
                                          <p:attrName>style.visibility</p:attrName>
                                        </p:attrNameLst>
                                      </p:cBhvr>
                                      <p:to>
                                        <p:strVal val="visible"/>
                                      </p:to>
                                    </p:set>
                                    <p:animScale>
                                      <p:cBhvr>
                                        <p:cTn id="19" dur="1000" decel="50000" fill="hold">
                                          <p:stCondLst>
                                            <p:cond delay="0"/>
                                          </p:stCondLst>
                                        </p:cTn>
                                        <p:tgtEl>
                                          <p:spTgt spid="59395">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59395">
                                            <p:txEl>
                                              <p:pRg st="1" end="1"/>
                                            </p:txEl>
                                          </p:spTgt>
                                        </p:tgtEl>
                                        <p:attrNameLst>
                                          <p:attrName>ppt_x</p:attrName>
                                          <p:attrName>ppt_y</p:attrName>
                                        </p:attrNameLst>
                                      </p:cBhvr>
                                    </p:animMotion>
                                    <p:animEffect transition="in" filter="fade">
                                      <p:cBhvr>
                                        <p:cTn id="21" dur="1000"/>
                                        <p:tgtEl>
                                          <p:spTgt spid="59395">
                                            <p:txEl>
                                              <p:pRg st="1" end="1"/>
                                            </p:txEl>
                                          </p:spTgt>
                                        </p:tgtEl>
                                      </p:cBhvr>
                                    </p:animEffect>
                                  </p:childTnLst>
                                </p:cTn>
                              </p:par>
                            </p:childTnLst>
                          </p:cTn>
                        </p:par>
                        <p:par>
                          <p:cTn id="22" fill="hold" nodeType="afterGroup">
                            <p:stCondLst>
                              <p:cond delay="2500"/>
                            </p:stCondLst>
                            <p:childTnLst>
                              <p:par>
                                <p:cTn id="23" presetID="52" presetClass="entr" presetSubtype="0" fill="hold" grpId="0" nodeType="afterEffect">
                                  <p:stCondLst>
                                    <p:cond delay="0"/>
                                  </p:stCondLst>
                                  <p:childTnLst>
                                    <p:set>
                                      <p:cBhvr>
                                        <p:cTn id="24" dur="1" fill="hold">
                                          <p:stCondLst>
                                            <p:cond delay="0"/>
                                          </p:stCondLst>
                                        </p:cTn>
                                        <p:tgtEl>
                                          <p:spTgt spid="59395">
                                            <p:txEl>
                                              <p:pRg st="2" end="2"/>
                                            </p:txEl>
                                          </p:spTgt>
                                        </p:tgtEl>
                                        <p:attrNameLst>
                                          <p:attrName>style.visibility</p:attrName>
                                        </p:attrNameLst>
                                      </p:cBhvr>
                                      <p:to>
                                        <p:strVal val="visible"/>
                                      </p:to>
                                    </p:set>
                                    <p:animScale>
                                      <p:cBhvr>
                                        <p:cTn id="25" dur="1000" decel="50000" fill="hold">
                                          <p:stCondLst>
                                            <p:cond delay="0"/>
                                          </p:stCondLst>
                                        </p:cTn>
                                        <p:tgtEl>
                                          <p:spTgt spid="59395">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59395">
                                            <p:txEl>
                                              <p:pRg st="2" end="2"/>
                                            </p:txEl>
                                          </p:spTgt>
                                        </p:tgtEl>
                                        <p:attrNameLst>
                                          <p:attrName>ppt_x</p:attrName>
                                          <p:attrName>ppt_y</p:attrName>
                                        </p:attrNameLst>
                                      </p:cBhvr>
                                    </p:animMotion>
                                    <p:animEffect transition="in" filter="fade">
                                      <p:cBhvr>
                                        <p:cTn id="27" dur="1000"/>
                                        <p:tgtEl>
                                          <p:spTgt spid="59395">
                                            <p:txEl>
                                              <p:pRg st="2" end="2"/>
                                            </p:txEl>
                                          </p:spTgt>
                                        </p:tgtEl>
                                      </p:cBhvr>
                                    </p:animEffect>
                                  </p:childTnLst>
                                </p:cTn>
                              </p:par>
                            </p:childTnLst>
                          </p:cTn>
                        </p:par>
                        <p:par>
                          <p:cTn id="28" fill="hold" nodeType="afterGroup">
                            <p:stCondLst>
                              <p:cond delay="3500"/>
                            </p:stCondLst>
                            <p:childTnLst>
                              <p:par>
                                <p:cTn id="29" presetID="52" presetClass="entr" presetSubtype="0" fill="hold" grpId="0" nodeType="afterEffect">
                                  <p:stCondLst>
                                    <p:cond delay="0"/>
                                  </p:stCondLst>
                                  <p:childTnLst>
                                    <p:set>
                                      <p:cBhvr>
                                        <p:cTn id="30" dur="1" fill="hold">
                                          <p:stCondLst>
                                            <p:cond delay="0"/>
                                          </p:stCondLst>
                                        </p:cTn>
                                        <p:tgtEl>
                                          <p:spTgt spid="59395">
                                            <p:txEl>
                                              <p:pRg st="3" end="3"/>
                                            </p:txEl>
                                          </p:spTgt>
                                        </p:tgtEl>
                                        <p:attrNameLst>
                                          <p:attrName>style.visibility</p:attrName>
                                        </p:attrNameLst>
                                      </p:cBhvr>
                                      <p:to>
                                        <p:strVal val="visible"/>
                                      </p:to>
                                    </p:set>
                                    <p:animScale>
                                      <p:cBhvr>
                                        <p:cTn id="31" dur="1000" decel="50000" fill="hold">
                                          <p:stCondLst>
                                            <p:cond delay="0"/>
                                          </p:stCondLst>
                                        </p:cTn>
                                        <p:tgtEl>
                                          <p:spTgt spid="59395">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59395">
                                            <p:txEl>
                                              <p:pRg st="3" end="3"/>
                                            </p:txEl>
                                          </p:spTgt>
                                        </p:tgtEl>
                                        <p:attrNameLst>
                                          <p:attrName>ppt_x</p:attrName>
                                          <p:attrName>ppt_y</p:attrName>
                                        </p:attrNameLst>
                                      </p:cBhvr>
                                    </p:animMotion>
                                    <p:animEffect transition="in" filter="fade">
                                      <p:cBhvr>
                                        <p:cTn id="33" dur="1000"/>
                                        <p:tgtEl>
                                          <p:spTgt spid="59395">
                                            <p:txEl>
                                              <p:pRg st="3" end="3"/>
                                            </p:txEl>
                                          </p:spTgt>
                                        </p:tgtEl>
                                      </p:cBhvr>
                                    </p:animEffect>
                                  </p:childTnLst>
                                </p:cTn>
                              </p:par>
                            </p:childTnLst>
                          </p:cTn>
                        </p:par>
                        <p:par>
                          <p:cTn id="34" fill="hold" nodeType="afterGroup">
                            <p:stCondLst>
                              <p:cond delay="4500"/>
                            </p:stCondLst>
                            <p:childTnLst>
                              <p:par>
                                <p:cTn id="35" presetID="52" presetClass="entr" presetSubtype="0" fill="hold" grpId="0" nodeType="afterEffect">
                                  <p:stCondLst>
                                    <p:cond delay="0"/>
                                  </p:stCondLst>
                                  <p:childTnLst>
                                    <p:set>
                                      <p:cBhvr>
                                        <p:cTn id="36" dur="1" fill="hold">
                                          <p:stCondLst>
                                            <p:cond delay="0"/>
                                          </p:stCondLst>
                                        </p:cTn>
                                        <p:tgtEl>
                                          <p:spTgt spid="59395">
                                            <p:txEl>
                                              <p:pRg st="4" end="4"/>
                                            </p:txEl>
                                          </p:spTgt>
                                        </p:tgtEl>
                                        <p:attrNameLst>
                                          <p:attrName>style.visibility</p:attrName>
                                        </p:attrNameLst>
                                      </p:cBhvr>
                                      <p:to>
                                        <p:strVal val="visible"/>
                                      </p:to>
                                    </p:set>
                                    <p:animScale>
                                      <p:cBhvr>
                                        <p:cTn id="37" dur="1000" decel="50000" fill="hold">
                                          <p:stCondLst>
                                            <p:cond delay="0"/>
                                          </p:stCondLst>
                                        </p:cTn>
                                        <p:tgtEl>
                                          <p:spTgt spid="59395">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59395">
                                            <p:txEl>
                                              <p:pRg st="4" end="4"/>
                                            </p:txEl>
                                          </p:spTgt>
                                        </p:tgtEl>
                                        <p:attrNameLst>
                                          <p:attrName>ppt_x</p:attrName>
                                          <p:attrName>ppt_y</p:attrName>
                                        </p:attrNameLst>
                                      </p:cBhvr>
                                    </p:animMotion>
                                    <p:animEffect transition="in" filter="fade">
                                      <p:cBhvr>
                                        <p:cTn id="39" dur="1000"/>
                                        <p:tgtEl>
                                          <p:spTgt spid="59395">
                                            <p:txEl>
                                              <p:pRg st="4" end="4"/>
                                            </p:txEl>
                                          </p:spTgt>
                                        </p:tgtEl>
                                      </p:cBhvr>
                                    </p:animEffect>
                                  </p:childTnLst>
                                </p:cTn>
                              </p:par>
                            </p:childTnLst>
                          </p:cTn>
                        </p:par>
                        <p:par>
                          <p:cTn id="40" fill="hold" nodeType="afterGroup">
                            <p:stCondLst>
                              <p:cond delay="5500"/>
                            </p:stCondLst>
                            <p:childTnLst>
                              <p:par>
                                <p:cTn id="41" presetID="52" presetClass="entr" presetSubtype="0" fill="hold" grpId="0" nodeType="afterEffect">
                                  <p:stCondLst>
                                    <p:cond delay="0"/>
                                  </p:stCondLst>
                                  <p:childTnLst>
                                    <p:set>
                                      <p:cBhvr>
                                        <p:cTn id="42" dur="1" fill="hold">
                                          <p:stCondLst>
                                            <p:cond delay="0"/>
                                          </p:stCondLst>
                                        </p:cTn>
                                        <p:tgtEl>
                                          <p:spTgt spid="59395">
                                            <p:txEl>
                                              <p:pRg st="5" end="5"/>
                                            </p:txEl>
                                          </p:spTgt>
                                        </p:tgtEl>
                                        <p:attrNameLst>
                                          <p:attrName>style.visibility</p:attrName>
                                        </p:attrNameLst>
                                      </p:cBhvr>
                                      <p:to>
                                        <p:strVal val="visible"/>
                                      </p:to>
                                    </p:set>
                                    <p:animScale>
                                      <p:cBhvr>
                                        <p:cTn id="43" dur="1000" decel="50000" fill="hold">
                                          <p:stCondLst>
                                            <p:cond delay="0"/>
                                          </p:stCondLst>
                                        </p:cTn>
                                        <p:tgtEl>
                                          <p:spTgt spid="59395">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4" dur="1000" decel="50000" fill="hold">
                                          <p:stCondLst>
                                            <p:cond delay="0"/>
                                          </p:stCondLst>
                                        </p:cTn>
                                        <p:tgtEl>
                                          <p:spTgt spid="59395">
                                            <p:txEl>
                                              <p:pRg st="5" end="5"/>
                                            </p:txEl>
                                          </p:spTgt>
                                        </p:tgtEl>
                                        <p:attrNameLst>
                                          <p:attrName>ppt_x</p:attrName>
                                          <p:attrName>ppt_y</p:attrName>
                                        </p:attrNameLst>
                                      </p:cBhvr>
                                    </p:animMotion>
                                    <p:animEffect transition="in" filter="fade">
                                      <p:cBhvr>
                                        <p:cTn id="45" dur="1000"/>
                                        <p:tgtEl>
                                          <p:spTgt spid="59395">
                                            <p:txEl>
                                              <p:pRg st="5" end="5"/>
                                            </p:txEl>
                                          </p:spTgt>
                                        </p:tgtEl>
                                      </p:cBhvr>
                                    </p:animEffect>
                                  </p:childTnLst>
                                </p:cTn>
                              </p:par>
                            </p:childTnLst>
                          </p:cTn>
                        </p:par>
                        <p:par>
                          <p:cTn id="46" fill="hold" nodeType="afterGroup">
                            <p:stCondLst>
                              <p:cond delay="6500"/>
                            </p:stCondLst>
                            <p:childTnLst>
                              <p:par>
                                <p:cTn id="47" presetID="52" presetClass="entr" presetSubtype="0" fill="hold" grpId="0" nodeType="afterEffect">
                                  <p:stCondLst>
                                    <p:cond delay="0"/>
                                  </p:stCondLst>
                                  <p:childTnLst>
                                    <p:set>
                                      <p:cBhvr>
                                        <p:cTn id="48" dur="1" fill="hold">
                                          <p:stCondLst>
                                            <p:cond delay="0"/>
                                          </p:stCondLst>
                                        </p:cTn>
                                        <p:tgtEl>
                                          <p:spTgt spid="59395">
                                            <p:txEl>
                                              <p:pRg st="6" end="6"/>
                                            </p:txEl>
                                          </p:spTgt>
                                        </p:tgtEl>
                                        <p:attrNameLst>
                                          <p:attrName>style.visibility</p:attrName>
                                        </p:attrNameLst>
                                      </p:cBhvr>
                                      <p:to>
                                        <p:strVal val="visible"/>
                                      </p:to>
                                    </p:set>
                                    <p:animScale>
                                      <p:cBhvr>
                                        <p:cTn id="49" dur="1000" decel="50000" fill="hold">
                                          <p:stCondLst>
                                            <p:cond delay="0"/>
                                          </p:stCondLst>
                                        </p:cTn>
                                        <p:tgtEl>
                                          <p:spTgt spid="59395">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0" dur="1000" decel="50000" fill="hold">
                                          <p:stCondLst>
                                            <p:cond delay="0"/>
                                          </p:stCondLst>
                                        </p:cTn>
                                        <p:tgtEl>
                                          <p:spTgt spid="59395">
                                            <p:txEl>
                                              <p:pRg st="6" end="6"/>
                                            </p:txEl>
                                          </p:spTgt>
                                        </p:tgtEl>
                                        <p:attrNameLst>
                                          <p:attrName>ppt_x</p:attrName>
                                          <p:attrName>ppt_y</p:attrName>
                                        </p:attrNameLst>
                                      </p:cBhvr>
                                    </p:animMotion>
                                    <p:animEffect transition="in" filter="fade">
                                      <p:cBhvr>
                                        <p:cTn id="51" dur="1000"/>
                                        <p:tgtEl>
                                          <p:spTgt spid="59395">
                                            <p:txEl>
                                              <p:pRg st="6" end="6"/>
                                            </p:txEl>
                                          </p:spTgt>
                                        </p:tgtEl>
                                      </p:cBhvr>
                                    </p:animEffect>
                                  </p:childTnLst>
                                </p:cTn>
                              </p:par>
                            </p:childTnLst>
                          </p:cTn>
                        </p:par>
                        <p:par>
                          <p:cTn id="52" fill="hold" nodeType="afterGroup">
                            <p:stCondLst>
                              <p:cond delay="7500"/>
                            </p:stCondLst>
                            <p:childTnLst>
                              <p:par>
                                <p:cTn id="53" presetID="52" presetClass="entr" presetSubtype="0" fill="hold" grpId="0" nodeType="afterEffect">
                                  <p:stCondLst>
                                    <p:cond delay="0"/>
                                  </p:stCondLst>
                                  <p:childTnLst>
                                    <p:set>
                                      <p:cBhvr>
                                        <p:cTn id="54" dur="1" fill="hold">
                                          <p:stCondLst>
                                            <p:cond delay="0"/>
                                          </p:stCondLst>
                                        </p:cTn>
                                        <p:tgtEl>
                                          <p:spTgt spid="59395">
                                            <p:txEl>
                                              <p:pRg st="7" end="7"/>
                                            </p:txEl>
                                          </p:spTgt>
                                        </p:tgtEl>
                                        <p:attrNameLst>
                                          <p:attrName>style.visibility</p:attrName>
                                        </p:attrNameLst>
                                      </p:cBhvr>
                                      <p:to>
                                        <p:strVal val="visible"/>
                                      </p:to>
                                    </p:set>
                                    <p:animScale>
                                      <p:cBhvr>
                                        <p:cTn id="55" dur="1000" decel="50000" fill="hold">
                                          <p:stCondLst>
                                            <p:cond delay="0"/>
                                          </p:stCondLst>
                                        </p:cTn>
                                        <p:tgtEl>
                                          <p:spTgt spid="59395">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6" dur="1000" decel="50000" fill="hold">
                                          <p:stCondLst>
                                            <p:cond delay="0"/>
                                          </p:stCondLst>
                                        </p:cTn>
                                        <p:tgtEl>
                                          <p:spTgt spid="59395">
                                            <p:txEl>
                                              <p:pRg st="7" end="7"/>
                                            </p:txEl>
                                          </p:spTgt>
                                        </p:tgtEl>
                                        <p:attrNameLst>
                                          <p:attrName>ppt_x</p:attrName>
                                          <p:attrName>ppt_y</p:attrName>
                                        </p:attrNameLst>
                                      </p:cBhvr>
                                    </p:animMotion>
                                    <p:animEffect transition="in" filter="fade">
                                      <p:cBhvr>
                                        <p:cTn id="57" dur="1000"/>
                                        <p:tgtEl>
                                          <p:spTgt spid="5939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ru-RU"/>
              <a:t>Продолжение цитат:</a:t>
            </a:r>
          </a:p>
        </p:txBody>
      </p:sp>
      <p:sp>
        <p:nvSpPr>
          <p:cNvPr id="4099" name="Rectangle 3"/>
          <p:cNvSpPr>
            <a:spLocks noGrp="1" noChangeArrowheads="1"/>
          </p:cNvSpPr>
          <p:nvPr>
            <p:ph type="body" idx="1"/>
          </p:nvPr>
        </p:nvSpPr>
        <p:spPr>
          <a:xfrm>
            <a:off x="611188" y="1268413"/>
            <a:ext cx="7199312" cy="1358900"/>
          </a:xfrm>
        </p:spPr>
        <p:txBody>
          <a:bodyPr/>
          <a:lstStyle/>
          <a:p>
            <a:pPr>
              <a:lnSpc>
                <a:spcPct val="80000"/>
              </a:lnSpc>
              <a:buFontTx/>
              <a:buNone/>
            </a:pPr>
            <a:r>
              <a:rPr lang="ru-RU" sz="1800" b="1"/>
              <a:t>    </a:t>
            </a:r>
            <a:r>
              <a:rPr lang="ru-RU" sz="2400" b="1"/>
              <a:t>« Математика похожа на  многогранный</a:t>
            </a:r>
          </a:p>
          <a:p>
            <a:pPr>
              <a:lnSpc>
                <a:spcPct val="80000"/>
              </a:lnSpc>
              <a:buFontTx/>
              <a:buNone/>
            </a:pPr>
            <a:r>
              <a:rPr lang="ru-RU" sz="2400" b="1"/>
              <a:t>кристалл, каждая из граней которого несет</a:t>
            </a:r>
          </a:p>
          <a:p>
            <a:pPr>
              <a:lnSpc>
                <a:spcPct val="80000"/>
              </a:lnSpc>
              <a:buFontTx/>
              <a:buNone/>
            </a:pPr>
            <a:r>
              <a:rPr lang="ru-RU" sz="2400" b="1"/>
              <a:t>свои возможности подлинного</a:t>
            </a:r>
          </a:p>
          <a:p>
            <a:pPr>
              <a:lnSpc>
                <a:spcPct val="80000"/>
              </a:lnSpc>
              <a:buFontTx/>
              <a:buNone/>
            </a:pPr>
            <a:r>
              <a:rPr lang="ru-RU" sz="2400" b="1"/>
              <a:t>серьезного познания».  </a:t>
            </a:r>
          </a:p>
          <a:p>
            <a:pPr>
              <a:lnSpc>
                <a:spcPct val="80000"/>
              </a:lnSpc>
              <a:buFontTx/>
              <a:buNone/>
            </a:pPr>
            <a:r>
              <a:rPr lang="ru-RU" sz="2400" b="1"/>
              <a:t>                                         П. Александров</a:t>
            </a:r>
          </a:p>
          <a:p>
            <a:pPr>
              <a:lnSpc>
                <a:spcPct val="80000"/>
              </a:lnSpc>
              <a:buFontTx/>
              <a:buNone/>
            </a:pPr>
            <a:r>
              <a:rPr lang="ru-RU" sz="2400" b="1"/>
              <a:t> </a:t>
            </a:r>
          </a:p>
          <a:p>
            <a:pPr>
              <a:lnSpc>
                <a:spcPct val="80000"/>
              </a:lnSpc>
              <a:buFontTx/>
              <a:buNone/>
            </a:pPr>
            <a:r>
              <a:rPr lang="ru-RU" sz="2400" b="1" i="1"/>
              <a:t>       «Предмет математики настолько серьёзен, что полезно не упускать случаев делать его немного занимательным”</a:t>
            </a:r>
            <a:r>
              <a:rPr lang="ru-RU" sz="2400" b="1"/>
              <a:t>.</a:t>
            </a:r>
          </a:p>
          <a:p>
            <a:pPr>
              <a:lnSpc>
                <a:spcPct val="80000"/>
              </a:lnSpc>
              <a:buFontTx/>
              <a:buNone/>
            </a:pPr>
            <a:r>
              <a:rPr lang="ru-RU" sz="2400" b="1"/>
              <a:t>                                         Б. Паскаль</a:t>
            </a:r>
          </a:p>
          <a:p>
            <a:pPr>
              <a:lnSpc>
                <a:spcPct val="80000"/>
              </a:lnSpc>
              <a:buFontTx/>
              <a:buNone/>
            </a:pPr>
            <a:r>
              <a:rPr lang="ru-RU" sz="2400" b="1"/>
              <a:t> </a:t>
            </a:r>
          </a:p>
          <a:p>
            <a:pPr>
              <a:lnSpc>
                <a:spcPct val="80000"/>
              </a:lnSpc>
              <a:buFontTx/>
              <a:buNone/>
            </a:pPr>
            <a:r>
              <a:rPr lang="ru-RU" sz="2400" b="1"/>
              <a:t>          Пристальное, глубокое изучение природы есть источник самых плодотворных открытий математики.</a:t>
            </a:r>
          </a:p>
          <a:p>
            <a:pPr>
              <a:lnSpc>
                <a:spcPct val="80000"/>
              </a:lnSpc>
              <a:buFontTx/>
              <a:buNone/>
            </a:pPr>
            <a:r>
              <a:rPr lang="ru-RU" sz="2400" b="1"/>
              <a:t>                                                  Фурье Ж.</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
                                        <p:tgtEl>
                                          <p:spTgt spid="4098"/>
                                        </p:tgtEl>
                                      </p:cBhvr>
                                    </p:animEffect>
                                    <p:anim calcmode="lin" valueType="num">
                                      <p:cBhvr>
                                        <p:cTn id="8" dur="400" fill="hold"/>
                                        <p:tgtEl>
                                          <p:spTgt spid="4098"/>
                                        </p:tgtEl>
                                        <p:attrNameLst>
                                          <p:attrName>ppt_x</p:attrName>
                                        </p:attrNameLst>
                                      </p:cBhvr>
                                      <p:tavLst>
                                        <p:tav tm="0">
                                          <p:val>
                                            <p:strVal val="#ppt_x"/>
                                          </p:val>
                                        </p:tav>
                                        <p:tav tm="100000">
                                          <p:val>
                                            <p:strVal val="#ppt_x"/>
                                          </p:val>
                                        </p:tav>
                                      </p:tavLst>
                                    </p:anim>
                                    <p:anim calcmode="lin" valueType="num">
                                      <p:cBhvr>
                                        <p:cTn id="9" dur="400" fill="hold"/>
                                        <p:tgtEl>
                                          <p:spTgt spid="409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09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09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nodeType="afterGroup">
                            <p:stCondLst>
                              <p:cond delay="1000"/>
                            </p:stCondLst>
                            <p:childTnLst>
                              <p:par>
                                <p:cTn id="13" presetID="34" presetClass="entr" presetSubtype="0" fill="hold" grpId="0" nodeType="afterEffect">
                                  <p:stCondLst>
                                    <p:cond delay="0"/>
                                  </p:stCondLst>
                                  <p:childTnLst>
                                    <p:set>
                                      <p:cBhvr>
                                        <p:cTn id="14" dur="1" fill="hold">
                                          <p:stCondLst>
                                            <p:cond delay="0"/>
                                          </p:stCondLst>
                                        </p:cTn>
                                        <p:tgtEl>
                                          <p:spTgt spid="4099">
                                            <p:txEl>
                                              <p:pRg st="0" end="0"/>
                                            </p:txEl>
                                          </p:spTgt>
                                        </p:tgtEl>
                                        <p:attrNameLst>
                                          <p:attrName>style.visibility</p:attrName>
                                        </p:attrNameLst>
                                      </p:cBhvr>
                                      <p:to>
                                        <p:strVal val="visible"/>
                                      </p:to>
                                    </p:set>
                                    <p:anim from="(-#ppt_w/2)" to="(#ppt_x)" calcmode="lin" valueType="num">
                                      <p:cBhvr>
                                        <p:cTn id="15" dur="600" fill="hold">
                                          <p:stCondLst>
                                            <p:cond delay="0"/>
                                          </p:stCondLst>
                                        </p:cTn>
                                        <p:tgtEl>
                                          <p:spTgt spid="4099">
                                            <p:txEl>
                                              <p:pRg st="0" end="0"/>
                                            </p:txEl>
                                          </p:spTgt>
                                        </p:tgtEl>
                                        <p:attrNameLst>
                                          <p:attrName>ppt_x</p:attrName>
                                        </p:attrNameLst>
                                      </p:cBhvr>
                                    </p:anim>
                                    <p:anim from="0" to="-1.0" calcmode="lin" valueType="num">
                                      <p:cBhvr>
                                        <p:cTn id="16" dur="200" decel="50000" autoRev="1" fill="hold">
                                          <p:stCondLst>
                                            <p:cond delay="600"/>
                                          </p:stCondLst>
                                        </p:cTn>
                                        <p:tgtEl>
                                          <p:spTgt spid="4099">
                                            <p:txEl>
                                              <p:pRg st="0" end="0"/>
                                            </p:txEl>
                                          </p:spTgt>
                                        </p:tgtEl>
                                        <p:attrNameLst>
                                          <p:attrName>xshear</p:attrName>
                                        </p:attrNameLst>
                                      </p:cBhvr>
                                    </p:anim>
                                    <p:animScale>
                                      <p:cBhvr>
                                        <p:cTn id="17" dur="200" decel="100000" autoRev="1" fill="hold">
                                          <p:stCondLst>
                                            <p:cond delay="600"/>
                                          </p:stCondLst>
                                        </p:cTn>
                                        <p:tgtEl>
                                          <p:spTgt spid="4099">
                                            <p:txEl>
                                              <p:pRg st="0" end="0"/>
                                            </p:txEl>
                                          </p:spTgt>
                                        </p:tgtEl>
                                      </p:cBhvr>
                                      <p:from x="100000" y="100000"/>
                                      <p:to x="80000" y="100000"/>
                                    </p:animScale>
                                    <p:anim by="(#ppt_h/3+#ppt_w*0.1)" calcmode="lin" valueType="num">
                                      <p:cBhvr additive="sum">
                                        <p:cTn id="18" dur="200" decel="100000" autoRev="1" fill="hold">
                                          <p:stCondLst>
                                            <p:cond delay="600"/>
                                          </p:stCondLst>
                                        </p:cTn>
                                        <p:tgtEl>
                                          <p:spTgt spid="4099">
                                            <p:txEl>
                                              <p:pRg st="0" end="0"/>
                                            </p:txEl>
                                          </p:spTgt>
                                        </p:tgtEl>
                                        <p:attrNameLst>
                                          <p:attrName>ppt_x</p:attrName>
                                        </p:attrNameLst>
                                      </p:cBhvr>
                                    </p:anim>
                                  </p:childTnLst>
                                </p:cTn>
                              </p:par>
                            </p:childTnLst>
                          </p:cTn>
                        </p:par>
                        <p:par>
                          <p:cTn id="19" fill="hold" nodeType="afterGroup">
                            <p:stCondLst>
                              <p:cond delay="2000"/>
                            </p:stCondLst>
                            <p:childTnLst>
                              <p:par>
                                <p:cTn id="20" presetID="34" presetClass="entr" presetSubtype="0" fill="hold" grpId="0" nodeType="afterEffect">
                                  <p:stCondLst>
                                    <p:cond delay="0"/>
                                  </p:stCondLst>
                                  <p:childTnLst>
                                    <p:set>
                                      <p:cBhvr>
                                        <p:cTn id="21" dur="1" fill="hold">
                                          <p:stCondLst>
                                            <p:cond delay="0"/>
                                          </p:stCondLst>
                                        </p:cTn>
                                        <p:tgtEl>
                                          <p:spTgt spid="4099">
                                            <p:txEl>
                                              <p:pRg st="1" end="1"/>
                                            </p:txEl>
                                          </p:spTgt>
                                        </p:tgtEl>
                                        <p:attrNameLst>
                                          <p:attrName>style.visibility</p:attrName>
                                        </p:attrNameLst>
                                      </p:cBhvr>
                                      <p:to>
                                        <p:strVal val="visible"/>
                                      </p:to>
                                    </p:set>
                                    <p:anim from="(-#ppt_w/2)" to="(#ppt_x)" calcmode="lin" valueType="num">
                                      <p:cBhvr>
                                        <p:cTn id="22" dur="600" fill="hold">
                                          <p:stCondLst>
                                            <p:cond delay="0"/>
                                          </p:stCondLst>
                                        </p:cTn>
                                        <p:tgtEl>
                                          <p:spTgt spid="4099">
                                            <p:txEl>
                                              <p:pRg st="1" end="1"/>
                                            </p:txEl>
                                          </p:spTgt>
                                        </p:tgtEl>
                                        <p:attrNameLst>
                                          <p:attrName>ppt_x</p:attrName>
                                        </p:attrNameLst>
                                      </p:cBhvr>
                                    </p:anim>
                                    <p:anim from="0" to="-1.0" calcmode="lin" valueType="num">
                                      <p:cBhvr>
                                        <p:cTn id="23" dur="200" decel="50000" autoRev="1" fill="hold">
                                          <p:stCondLst>
                                            <p:cond delay="600"/>
                                          </p:stCondLst>
                                        </p:cTn>
                                        <p:tgtEl>
                                          <p:spTgt spid="4099">
                                            <p:txEl>
                                              <p:pRg st="1" end="1"/>
                                            </p:txEl>
                                          </p:spTgt>
                                        </p:tgtEl>
                                        <p:attrNameLst>
                                          <p:attrName>xshear</p:attrName>
                                        </p:attrNameLst>
                                      </p:cBhvr>
                                    </p:anim>
                                    <p:animScale>
                                      <p:cBhvr>
                                        <p:cTn id="24" dur="200" decel="100000" autoRev="1" fill="hold">
                                          <p:stCondLst>
                                            <p:cond delay="600"/>
                                          </p:stCondLst>
                                        </p:cTn>
                                        <p:tgtEl>
                                          <p:spTgt spid="4099">
                                            <p:txEl>
                                              <p:pRg st="1" end="1"/>
                                            </p:txEl>
                                          </p:spTgt>
                                        </p:tgtEl>
                                      </p:cBhvr>
                                      <p:from x="100000" y="100000"/>
                                      <p:to x="80000" y="100000"/>
                                    </p:animScale>
                                    <p:anim by="(#ppt_h/3+#ppt_w*0.1)" calcmode="lin" valueType="num">
                                      <p:cBhvr additive="sum">
                                        <p:cTn id="25" dur="200" decel="100000" autoRev="1" fill="hold">
                                          <p:stCondLst>
                                            <p:cond delay="600"/>
                                          </p:stCondLst>
                                        </p:cTn>
                                        <p:tgtEl>
                                          <p:spTgt spid="4099">
                                            <p:txEl>
                                              <p:pRg st="1" end="1"/>
                                            </p:txEl>
                                          </p:spTgt>
                                        </p:tgtEl>
                                        <p:attrNameLst>
                                          <p:attrName>ppt_x</p:attrName>
                                        </p:attrNameLst>
                                      </p:cBhvr>
                                    </p:anim>
                                  </p:childTnLst>
                                </p:cTn>
                              </p:par>
                            </p:childTnLst>
                          </p:cTn>
                        </p:par>
                        <p:par>
                          <p:cTn id="26" fill="hold" nodeType="afterGroup">
                            <p:stCondLst>
                              <p:cond delay="3000"/>
                            </p:stCondLst>
                            <p:childTnLst>
                              <p:par>
                                <p:cTn id="27" presetID="34" presetClass="entr" presetSubtype="0" fill="hold" grpId="0" nodeType="afterEffect">
                                  <p:stCondLst>
                                    <p:cond delay="0"/>
                                  </p:stCondLst>
                                  <p:childTnLst>
                                    <p:set>
                                      <p:cBhvr>
                                        <p:cTn id="28" dur="1" fill="hold">
                                          <p:stCondLst>
                                            <p:cond delay="0"/>
                                          </p:stCondLst>
                                        </p:cTn>
                                        <p:tgtEl>
                                          <p:spTgt spid="4099">
                                            <p:txEl>
                                              <p:pRg st="2" end="2"/>
                                            </p:txEl>
                                          </p:spTgt>
                                        </p:tgtEl>
                                        <p:attrNameLst>
                                          <p:attrName>style.visibility</p:attrName>
                                        </p:attrNameLst>
                                      </p:cBhvr>
                                      <p:to>
                                        <p:strVal val="visible"/>
                                      </p:to>
                                    </p:set>
                                    <p:anim from="(-#ppt_w/2)" to="(#ppt_x)" calcmode="lin" valueType="num">
                                      <p:cBhvr>
                                        <p:cTn id="29" dur="600" fill="hold">
                                          <p:stCondLst>
                                            <p:cond delay="0"/>
                                          </p:stCondLst>
                                        </p:cTn>
                                        <p:tgtEl>
                                          <p:spTgt spid="4099">
                                            <p:txEl>
                                              <p:pRg st="2" end="2"/>
                                            </p:txEl>
                                          </p:spTgt>
                                        </p:tgtEl>
                                        <p:attrNameLst>
                                          <p:attrName>ppt_x</p:attrName>
                                        </p:attrNameLst>
                                      </p:cBhvr>
                                    </p:anim>
                                    <p:anim from="0" to="-1.0" calcmode="lin" valueType="num">
                                      <p:cBhvr>
                                        <p:cTn id="30" dur="200" decel="50000" autoRev="1" fill="hold">
                                          <p:stCondLst>
                                            <p:cond delay="600"/>
                                          </p:stCondLst>
                                        </p:cTn>
                                        <p:tgtEl>
                                          <p:spTgt spid="4099">
                                            <p:txEl>
                                              <p:pRg st="2" end="2"/>
                                            </p:txEl>
                                          </p:spTgt>
                                        </p:tgtEl>
                                        <p:attrNameLst>
                                          <p:attrName>xshear</p:attrName>
                                        </p:attrNameLst>
                                      </p:cBhvr>
                                    </p:anim>
                                    <p:animScale>
                                      <p:cBhvr>
                                        <p:cTn id="31" dur="200" decel="100000" autoRev="1" fill="hold">
                                          <p:stCondLst>
                                            <p:cond delay="600"/>
                                          </p:stCondLst>
                                        </p:cTn>
                                        <p:tgtEl>
                                          <p:spTgt spid="4099">
                                            <p:txEl>
                                              <p:pRg st="2" end="2"/>
                                            </p:txEl>
                                          </p:spTgt>
                                        </p:tgtEl>
                                      </p:cBhvr>
                                      <p:from x="100000" y="100000"/>
                                      <p:to x="80000" y="100000"/>
                                    </p:animScale>
                                    <p:anim by="(#ppt_h/3+#ppt_w*0.1)" calcmode="lin" valueType="num">
                                      <p:cBhvr additive="sum">
                                        <p:cTn id="32" dur="200" decel="100000" autoRev="1" fill="hold">
                                          <p:stCondLst>
                                            <p:cond delay="600"/>
                                          </p:stCondLst>
                                        </p:cTn>
                                        <p:tgtEl>
                                          <p:spTgt spid="4099">
                                            <p:txEl>
                                              <p:pRg st="2" end="2"/>
                                            </p:txEl>
                                          </p:spTgt>
                                        </p:tgtEl>
                                        <p:attrNameLst>
                                          <p:attrName>ppt_x</p:attrName>
                                        </p:attrNameLst>
                                      </p:cBhvr>
                                    </p:anim>
                                  </p:childTnLst>
                                </p:cTn>
                              </p:par>
                            </p:childTnLst>
                          </p:cTn>
                        </p:par>
                        <p:par>
                          <p:cTn id="33" fill="hold" nodeType="afterGroup">
                            <p:stCondLst>
                              <p:cond delay="4000"/>
                            </p:stCondLst>
                            <p:childTnLst>
                              <p:par>
                                <p:cTn id="34" presetID="34" presetClass="entr" presetSubtype="0" fill="hold" grpId="0" nodeType="afterEffect">
                                  <p:stCondLst>
                                    <p:cond delay="0"/>
                                  </p:stCondLst>
                                  <p:childTnLst>
                                    <p:set>
                                      <p:cBhvr>
                                        <p:cTn id="35" dur="1" fill="hold">
                                          <p:stCondLst>
                                            <p:cond delay="0"/>
                                          </p:stCondLst>
                                        </p:cTn>
                                        <p:tgtEl>
                                          <p:spTgt spid="4099">
                                            <p:txEl>
                                              <p:pRg st="3" end="3"/>
                                            </p:txEl>
                                          </p:spTgt>
                                        </p:tgtEl>
                                        <p:attrNameLst>
                                          <p:attrName>style.visibility</p:attrName>
                                        </p:attrNameLst>
                                      </p:cBhvr>
                                      <p:to>
                                        <p:strVal val="visible"/>
                                      </p:to>
                                    </p:set>
                                    <p:anim from="(-#ppt_w/2)" to="(#ppt_x)" calcmode="lin" valueType="num">
                                      <p:cBhvr>
                                        <p:cTn id="36" dur="600" fill="hold">
                                          <p:stCondLst>
                                            <p:cond delay="0"/>
                                          </p:stCondLst>
                                        </p:cTn>
                                        <p:tgtEl>
                                          <p:spTgt spid="4099">
                                            <p:txEl>
                                              <p:pRg st="3" end="3"/>
                                            </p:txEl>
                                          </p:spTgt>
                                        </p:tgtEl>
                                        <p:attrNameLst>
                                          <p:attrName>ppt_x</p:attrName>
                                        </p:attrNameLst>
                                      </p:cBhvr>
                                    </p:anim>
                                    <p:anim from="0" to="-1.0" calcmode="lin" valueType="num">
                                      <p:cBhvr>
                                        <p:cTn id="37" dur="200" decel="50000" autoRev="1" fill="hold">
                                          <p:stCondLst>
                                            <p:cond delay="600"/>
                                          </p:stCondLst>
                                        </p:cTn>
                                        <p:tgtEl>
                                          <p:spTgt spid="4099">
                                            <p:txEl>
                                              <p:pRg st="3" end="3"/>
                                            </p:txEl>
                                          </p:spTgt>
                                        </p:tgtEl>
                                        <p:attrNameLst>
                                          <p:attrName>xshear</p:attrName>
                                        </p:attrNameLst>
                                      </p:cBhvr>
                                    </p:anim>
                                    <p:animScale>
                                      <p:cBhvr>
                                        <p:cTn id="38" dur="200" decel="100000" autoRev="1" fill="hold">
                                          <p:stCondLst>
                                            <p:cond delay="600"/>
                                          </p:stCondLst>
                                        </p:cTn>
                                        <p:tgtEl>
                                          <p:spTgt spid="4099">
                                            <p:txEl>
                                              <p:pRg st="3" end="3"/>
                                            </p:txEl>
                                          </p:spTgt>
                                        </p:tgtEl>
                                      </p:cBhvr>
                                      <p:from x="100000" y="100000"/>
                                      <p:to x="80000" y="100000"/>
                                    </p:animScale>
                                    <p:anim by="(#ppt_h/3+#ppt_w*0.1)" calcmode="lin" valueType="num">
                                      <p:cBhvr additive="sum">
                                        <p:cTn id="39" dur="200" decel="100000" autoRev="1" fill="hold">
                                          <p:stCondLst>
                                            <p:cond delay="600"/>
                                          </p:stCondLst>
                                        </p:cTn>
                                        <p:tgtEl>
                                          <p:spTgt spid="4099">
                                            <p:txEl>
                                              <p:pRg st="3" end="3"/>
                                            </p:txEl>
                                          </p:spTgt>
                                        </p:tgtEl>
                                        <p:attrNameLst>
                                          <p:attrName>ppt_x</p:attrName>
                                        </p:attrNameLst>
                                      </p:cBhvr>
                                    </p:anim>
                                  </p:childTnLst>
                                </p:cTn>
                              </p:par>
                            </p:childTnLst>
                          </p:cTn>
                        </p:par>
                        <p:par>
                          <p:cTn id="40" fill="hold" nodeType="afterGroup">
                            <p:stCondLst>
                              <p:cond delay="5000"/>
                            </p:stCondLst>
                            <p:childTnLst>
                              <p:par>
                                <p:cTn id="41" presetID="34" presetClass="entr" presetSubtype="0" fill="hold" grpId="0" nodeType="afterEffect">
                                  <p:stCondLst>
                                    <p:cond delay="0"/>
                                  </p:stCondLst>
                                  <p:childTnLst>
                                    <p:set>
                                      <p:cBhvr>
                                        <p:cTn id="42" dur="1" fill="hold">
                                          <p:stCondLst>
                                            <p:cond delay="0"/>
                                          </p:stCondLst>
                                        </p:cTn>
                                        <p:tgtEl>
                                          <p:spTgt spid="4099">
                                            <p:txEl>
                                              <p:pRg st="4" end="4"/>
                                            </p:txEl>
                                          </p:spTgt>
                                        </p:tgtEl>
                                        <p:attrNameLst>
                                          <p:attrName>style.visibility</p:attrName>
                                        </p:attrNameLst>
                                      </p:cBhvr>
                                      <p:to>
                                        <p:strVal val="visible"/>
                                      </p:to>
                                    </p:set>
                                    <p:anim from="(-#ppt_w/2)" to="(#ppt_x)" calcmode="lin" valueType="num">
                                      <p:cBhvr>
                                        <p:cTn id="43" dur="600" fill="hold">
                                          <p:stCondLst>
                                            <p:cond delay="0"/>
                                          </p:stCondLst>
                                        </p:cTn>
                                        <p:tgtEl>
                                          <p:spTgt spid="4099">
                                            <p:txEl>
                                              <p:pRg st="4" end="4"/>
                                            </p:txEl>
                                          </p:spTgt>
                                        </p:tgtEl>
                                        <p:attrNameLst>
                                          <p:attrName>ppt_x</p:attrName>
                                        </p:attrNameLst>
                                      </p:cBhvr>
                                    </p:anim>
                                    <p:anim from="0" to="-1.0" calcmode="lin" valueType="num">
                                      <p:cBhvr>
                                        <p:cTn id="44" dur="200" decel="50000" autoRev="1" fill="hold">
                                          <p:stCondLst>
                                            <p:cond delay="600"/>
                                          </p:stCondLst>
                                        </p:cTn>
                                        <p:tgtEl>
                                          <p:spTgt spid="4099">
                                            <p:txEl>
                                              <p:pRg st="4" end="4"/>
                                            </p:txEl>
                                          </p:spTgt>
                                        </p:tgtEl>
                                        <p:attrNameLst>
                                          <p:attrName>xshear</p:attrName>
                                        </p:attrNameLst>
                                      </p:cBhvr>
                                    </p:anim>
                                    <p:animScale>
                                      <p:cBhvr>
                                        <p:cTn id="45" dur="200" decel="100000" autoRev="1" fill="hold">
                                          <p:stCondLst>
                                            <p:cond delay="600"/>
                                          </p:stCondLst>
                                        </p:cTn>
                                        <p:tgtEl>
                                          <p:spTgt spid="4099">
                                            <p:txEl>
                                              <p:pRg st="4" end="4"/>
                                            </p:txEl>
                                          </p:spTgt>
                                        </p:tgtEl>
                                      </p:cBhvr>
                                      <p:from x="100000" y="100000"/>
                                      <p:to x="80000" y="100000"/>
                                    </p:animScale>
                                    <p:anim by="(#ppt_h/3+#ppt_w*0.1)" calcmode="lin" valueType="num">
                                      <p:cBhvr additive="sum">
                                        <p:cTn id="46" dur="200" decel="100000" autoRev="1" fill="hold">
                                          <p:stCondLst>
                                            <p:cond delay="600"/>
                                          </p:stCondLst>
                                        </p:cTn>
                                        <p:tgtEl>
                                          <p:spTgt spid="4099">
                                            <p:txEl>
                                              <p:pRg st="4" end="4"/>
                                            </p:txEl>
                                          </p:spTgt>
                                        </p:tgtEl>
                                        <p:attrNameLst>
                                          <p:attrName>ppt_x</p:attrName>
                                        </p:attrNameLst>
                                      </p:cBhvr>
                                    </p:anim>
                                  </p:childTnLst>
                                </p:cTn>
                              </p:par>
                            </p:childTnLst>
                          </p:cTn>
                        </p:par>
                        <p:par>
                          <p:cTn id="47" fill="hold" nodeType="afterGroup">
                            <p:stCondLst>
                              <p:cond delay="6000"/>
                            </p:stCondLst>
                            <p:childTnLst>
                              <p:par>
                                <p:cTn id="48" presetID="34" presetClass="entr" presetSubtype="0" fill="hold" grpId="0" nodeType="afterEffect">
                                  <p:stCondLst>
                                    <p:cond delay="0"/>
                                  </p:stCondLst>
                                  <p:childTnLst>
                                    <p:set>
                                      <p:cBhvr>
                                        <p:cTn id="49" dur="1" fill="hold">
                                          <p:stCondLst>
                                            <p:cond delay="0"/>
                                          </p:stCondLst>
                                        </p:cTn>
                                        <p:tgtEl>
                                          <p:spTgt spid="4099">
                                            <p:txEl>
                                              <p:pRg st="5" end="5"/>
                                            </p:txEl>
                                          </p:spTgt>
                                        </p:tgtEl>
                                        <p:attrNameLst>
                                          <p:attrName>style.visibility</p:attrName>
                                        </p:attrNameLst>
                                      </p:cBhvr>
                                      <p:to>
                                        <p:strVal val="visible"/>
                                      </p:to>
                                    </p:set>
                                    <p:anim from="(-#ppt_w/2)" to="(#ppt_x)" calcmode="lin" valueType="num">
                                      <p:cBhvr>
                                        <p:cTn id="50" dur="600" fill="hold">
                                          <p:stCondLst>
                                            <p:cond delay="0"/>
                                          </p:stCondLst>
                                        </p:cTn>
                                        <p:tgtEl>
                                          <p:spTgt spid="4099">
                                            <p:txEl>
                                              <p:pRg st="5" end="5"/>
                                            </p:txEl>
                                          </p:spTgt>
                                        </p:tgtEl>
                                        <p:attrNameLst>
                                          <p:attrName>ppt_x</p:attrName>
                                        </p:attrNameLst>
                                      </p:cBhvr>
                                    </p:anim>
                                    <p:anim from="0" to="-1.0" calcmode="lin" valueType="num">
                                      <p:cBhvr>
                                        <p:cTn id="51" dur="200" decel="50000" autoRev="1" fill="hold">
                                          <p:stCondLst>
                                            <p:cond delay="600"/>
                                          </p:stCondLst>
                                        </p:cTn>
                                        <p:tgtEl>
                                          <p:spTgt spid="4099">
                                            <p:txEl>
                                              <p:pRg st="5" end="5"/>
                                            </p:txEl>
                                          </p:spTgt>
                                        </p:tgtEl>
                                        <p:attrNameLst>
                                          <p:attrName>xshear</p:attrName>
                                        </p:attrNameLst>
                                      </p:cBhvr>
                                    </p:anim>
                                    <p:animScale>
                                      <p:cBhvr>
                                        <p:cTn id="52" dur="200" decel="100000" autoRev="1" fill="hold">
                                          <p:stCondLst>
                                            <p:cond delay="600"/>
                                          </p:stCondLst>
                                        </p:cTn>
                                        <p:tgtEl>
                                          <p:spTgt spid="4099">
                                            <p:txEl>
                                              <p:pRg st="5" end="5"/>
                                            </p:txEl>
                                          </p:spTgt>
                                        </p:tgtEl>
                                      </p:cBhvr>
                                      <p:from x="100000" y="100000"/>
                                      <p:to x="80000" y="100000"/>
                                    </p:animScale>
                                    <p:anim by="(#ppt_h/3+#ppt_w*0.1)" calcmode="lin" valueType="num">
                                      <p:cBhvr additive="sum">
                                        <p:cTn id="53" dur="200" decel="100000" autoRev="1" fill="hold">
                                          <p:stCondLst>
                                            <p:cond delay="600"/>
                                          </p:stCondLst>
                                        </p:cTn>
                                        <p:tgtEl>
                                          <p:spTgt spid="4099">
                                            <p:txEl>
                                              <p:pRg st="5" end="5"/>
                                            </p:txEl>
                                          </p:spTgt>
                                        </p:tgtEl>
                                        <p:attrNameLst>
                                          <p:attrName>ppt_x</p:attrName>
                                        </p:attrNameLst>
                                      </p:cBhvr>
                                    </p:anim>
                                  </p:childTnLst>
                                </p:cTn>
                              </p:par>
                            </p:childTnLst>
                          </p:cTn>
                        </p:par>
                        <p:par>
                          <p:cTn id="54" fill="hold" nodeType="afterGroup">
                            <p:stCondLst>
                              <p:cond delay="7000"/>
                            </p:stCondLst>
                            <p:childTnLst>
                              <p:par>
                                <p:cTn id="55" presetID="34" presetClass="entr" presetSubtype="0" fill="hold" grpId="0" nodeType="afterEffect">
                                  <p:stCondLst>
                                    <p:cond delay="0"/>
                                  </p:stCondLst>
                                  <p:childTnLst>
                                    <p:set>
                                      <p:cBhvr>
                                        <p:cTn id="56" dur="1" fill="hold">
                                          <p:stCondLst>
                                            <p:cond delay="0"/>
                                          </p:stCondLst>
                                        </p:cTn>
                                        <p:tgtEl>
                                          <p:spTgt spid="4099">
                                            <p:txEl>
                                              <p:pRg st="6" end="6"/>
                                            </p:txEl>
                                          </p:spTgt>
                                        </p:tgtEl>
                                        <p:attrNameLst>
                                          <p:attrName>style.visibility</p:attrName>
                                        </p:attrNameLst>
                                      </p:cBhvr>
                                      <p:to>
                                        <p:strVal val="visible"/>
                                      </p:to>
                                    </p:set>
                                    <p:anim from="(-#ppt_w/2)" to="(#ppt_x)" calcmode="lin" valueType="num">
                                      <p:cBhvr>
                                        <p:cTn id="57" dur="600" fill="hold">
                                          <p:stCondLst>
                                            <p:cond delay="0"/>
                                          </p:stCondLst>
                                        </p:cTn>
                                        <p:tgtEl>
                                          <p:spTgt spid="4099">
                                            <p:txEl>
                                              <p:pRg st="6" end="6"/>
                                            </p:txEl>
                                          </p:spTgt>
                                        </p:tgtEl>
                                        <p:attrNameLst>
                                          <p:attrName>ppt_x</p:attrName>
                                        </p:attrNameLst>
                                      </p:cBhvr>
                                    </p:anim>
                                    <p:anim from="0" to="-1.0" calcmode="lin" valueType="num">
                                      <p:cBhvr>
                                        <p:cTn id="58" dur="200" decel="50000" autoRev="1" fill="hold">
                                          <p:stCondLst>
                                            <p:cond delay="600"/>
                                          </p:stCondLst>
                                        </p:cTn>
                                        <p:tgtEl>
                                          <p:spTgt spid="4099">
                                            <p:txEl>
                                              <p:pRg st="6" end="6"/>
                                            </p:txEl>
                                          </p:spTgt>
                                        </p:tgtEl>
                                        <p:attrNameLst>
                                          <p:attrName>xshear</p:attrName>
                                        </p:attrNameLst>
                                      </p:cBhvr>
                                    </p:anim>
                                    <p:animScale>
                                      <p:cBhvr>
                                        <p:cTn id="59" dur="200" decel="100000" autoRev="1" fill="hold">
                                          <p:stCondLst>
                                            <p:cond delay="600"/>
                                          </p:stCondLst>
                                        </p:cTn>
                                        <p:tgtEl>
                                          <p:spTgt spid="4099">
                                            <p:txEl>
                                              <p:pRg st="6" end="6"/>
                                            </p:txEl>
                                          </p:spTgt>
                                        </p:tgtEl>
                                      </p:cBhvr>
                                      <p:from x="100000" y="100000"/>
                                      <p:to x="80000" y="100000"/>
                                    </p:animScale>
                                    <p:anim by="(#ppt_h/3+#ppt_w*0.1)" calcmode="lin" valueType="num">
                                      <p:cBhvr additive="sum">
                                        <p:cTn id="60" dur="200" decel="100000" autoRev="1" fill="hold">
                                          <p:stCondLst>
                                            <p:cond delay="600"/>
                                          </p:stCondLst>
                                        </p:cTn>
                                        <p:tgtEl>
                                          <p:spTgt spid="4099">
                                            <p:txEl>
                                              <p:pRg st="6" end="6"/>
                                            </p:txEl>
                                          </p:spTgt>
                                        </p:tgtEl>
                                        <p:attrNameLst>
                                          <p:attrName>ppt_x</p:attrName>
                                        </p:attrNameLst>
                                      </p:cBhvr>
                                    </p:anim>
                                  </p:childTnLst>
                                </p:cTn>
                              </p:par>
                            </p:childTnLst>
                          </p:cTn>
                        </p:par>
                        <p:par>
                          <p:cTn id="61" fill="hold" nodeType="afterGroup">
                            <p:stCondLst>
                              <p:cond delay="8000"/>
                            </p:stCondLst>
                            <p:childTnLst>
                              <p:par>
                                <p:cTn id="62" presetID="34" presetClass="entr" presetSubtype="0" fill="hold" grpId="0" nodeType="afterEffect">
                                  <p:stCondLst>
                                    <p:cond delay="0"/>
                                  </p:stCondLst>
                                  <p:childTnLst>
                                    <p:set>
                                      <p:cBhvr>
                                        <p:cTn id="63" dur="1" fill="hold">
                                          <p:stCondLst>
                                            <p:cond delay="0"/>
                                          </p:stCondLst>
                                        </p:cTn>
                                        <p:tgtEl>
                                          <p:spTgt spid="4099">
                                            <p:txEl>
                                              <p:pRg st="7" end="7"/>
                                            </p:txEl>
                                          </p:spTgt>
                                        </p:tgtEl>
                                        <p:attrNameLst>
                                          <p:attrName>style.visibility</p:attrName>
                                        </p:attrNameLst>
                                      </p:cBhvr>
                                      <p:to>
                                        <p:strVal val="visible"/>
                                      </p:to>
                                    </p:set>
                                    <p:anim from="(-#ppt_w/2)" to="(#ppt_x)" calcmode="lin" valueType="num">
                                      <p:cBhvr>
                                        <p:cTn id="64" dur="600" fill="hold">
                                          <p:stCondLst>
                                            <p:cond delay="0"/>
                                          </p:stCondLst>
                                        </p:cTn>
                                        <p:tgtEl>
                                          <p:spTgt spid="4099">
                                            <p:txEl>
                                              <p:pRg st="7" end="7"/>
                                            </p:txEl>
                                          </p:spTgt>
                                        </p:tgtEl>
                                        <p:attrNameLst>
                                          <p:attrName>ppt_x</p:attrName>
                                        </p:attrNameLst>
                                      </p:cBhvr>
                                    </p:anim>
                                    <p:anim from="0" to="-1.0" calcmode="lin" valueType="num">
                                      <p:cBhvr>
                                        <p:cTn id="65" dur="200" decel="50000" autoRev="1" fill="hold">
                                          <p:stCondLst>
                                            <p:cond delay="600"/>
                                          </p:stCondLst>
                                        </p:cTn>
                                        <p:tgtEl>
                                          <p:spTgt spid="4099">
                                            <p:txEl>
                                              <p:pRg st="7" end="7"/>
                                            </p:txEl>
                                          </p:spTgt>
                                        </p:tgtEl>
                                        <p:attrNameLst>
                                          <p:attrName>xshear</p:attrName>
                                        </p:attrNameLst>
                                      </p:cBhvr>
                                    </p:anim>
                                    <p:animScale>
                                      <p:cBhvr>
                                        <p:cTn id="66" dur="200" decel="100000" autoRev="1" fill="hold">
                                          <p:stCondLst>
                                            <p:cond delay="600"/>
                                          </p:stCondLst>
                                        </p:cTn>
                                        <p:tgtEl>
                                          <p:spTgt spid="4099">
                                            <p:txEl>
                                              <p:pRg st="7" end="7"/>
                                            </p:txEl>
                                          </p:spTgt>
                                        </p:tgtEl>
                                      </p:cBhvr>
                                      <p:from x="100000" y="100000"/>
                                      <p:to x="80000" y="100000"/>
                                    </p:animScale>
                                    <p:anim by="(#ppt_h/3+#ppt_w*0.1)" calcmode="lin" valueType="num">
                                      <p:cBhvr additive="sum">
                                        <p:cTn id="67" dur="200" decel="100000" autoRev="1" fill="hold">
                                          <p:stCondLst>
                                            <p:cond delay="600"/>
                                          </p:stCondLst>
                                        </p:cTn>
                                        <p:tgtEl>
                                          <p:spTgt spid="4099">
                                            <p:txEl>
                                              <p:pRg st="7" end="7"/>
                                            </p:txEl>
                                          </p:spTgt>
                                        </p:tgtEl>
                                        <p:attrNameLst>
                                          <p:attrName>ppt_x</p:attrName>
                                        </p:attrNameLst>
                                      </p:cBhvr>
                                    </p:anim>
                                  </p:childTnLst>
                                </p:cTn>
                              </p:par>
                            </p:childTnLst>
                          </p:cTn>
                        </p:par>
                        <p:par>
                          <p:cTn id="68" fill="hold" nodeType="afterGroup">
                            <p:stCondLst>
                              <p:cond delay="9000"/>
                            </p:stCondLst>
                            <p:childTnLst>
                              <p:par>
                                <p:cTn id="69" presetID="34" presetClass="entr" presetSubtype="0" fill="hold" grpId="0" nodeType="afterEffect">
                                  <p:stCondLst>
                                    <p:cond delay="0"/>
                                  </p:stCondLst>
                                  <p:childTnLst>
                                    <p:set>
                                      <p:cBhvr>
                                        <p:cTn id="70" dur="1" fill="hold">
                                          <p:stCondLst>
                                            <p:cond delay="0"/>
                                          </p:stCondLst>
                                        </p:cTn>
                                        <p:tgtEl>
                                          <p:spTgt spid="4099">
                                            <p:txEl>
                                              <p:pRg st="8" end="8"/>
                                            </p:txEl>
                                          </p:spTgt>
                                        </p:tgtEl>
                                        <p:attrNameLst>
                                          <p:attrName>style.visibility</p:attrName>
                                        </p:attrNameLst>
                                      </p:cBhvr>
                                      <p:to>
                                        <p:strVal val="visible"/>
                                      </p:to>
                                    </p:set>
                                    <p:anim from="(-#ppt_w/2)" to="(#ppt_x)" calcmode="lin" valueType="num">
                                      <p:cBhvr>
                                        <p:cTn id="71" dur="600" fill="hold">
                                          <p:stCondLst>
                                            <p:cond delay="0"/>
                                          </p:stCondLst>
                                        </p:cTn>
                                        <p:tgtEl>
                                          <p:spTgt spid="4099">
                                            <p:txEl>
                                              <p:pRg st="8" end="8"/>
                                            </p:txEl>
                                          </p:spTgt>
                                        </p:tgtEl>
                                        <p:attrNameLst>
                                          <p:attrName>ppt_x</p:attrName>
                                        </p:attrNameLst>
                                      </p:cBhvr>
                                    </p:anim>
                                    <p:anim from="0" to="-1.0" calcmode="lin" valueType="num">
                                      <p:cBhvr>
                                        <p:cTn id="72" dur="200" decel="50000" autoRev="1" fill="hold">
                                          <p:stCondLst>
                                            <p:cond delay="600"/>
                                          </p:stCondLst>
                                        </p:cTn>
                                        <p:tgtEl>
                                          <p:spTgt spid="4099">
                                            <p:txEl>
                                              <p:pRg st="8" end="8"/>
                                            </p:txEl>
                                          </p:spTgt>
                                        </p:tgtEl>
                                        <p:attrNameLst>
                                          <p:attrName>xshear</p:attrName>
                                        </p:attrNameLst>
                                      </p:cBhvr>
                                    </p:anim>
                                    <p:animScale>
                                      <p:cBhvr>
                                        <p:cTn id="73" dur="200" decel="100000" autoRev="1" fill="hold">
                                          <p:stCondLst>
                                            <p:cond delay="600"/>
                                          </p:stCondLst>
                                        </p:cTn>
                                        <p:tgtEl>
                                          <p:spTgt spid="4099">
                                            <p:txEl>
                                              <p:pRg st="8" end="8"/>
                                            </p:txEl>
                                          </p:spTgt>
                                        </p:tgtEl>
                                      </p:cBhvr>
                                      <p:from x="100000" y="100000"/>
                                      <p:to x="80000" y="100000"/>
                                    </p:animScale>
                                    <p:anim by="(#ppt_h/3+#ppt_w*0.1)" calcmode="lin" valueType="num">
                                      <p:cBhvr additive="sum">
                                        <p:cTn id="74" dur="200" decel="100000" autoRev="1" fill="hold">
                                          <p:stCondLst>
                                            <p:cond delay="600"/>
                                          </p:stCondLst>
                                        </p:cTn>
                                        <p:tgtEl>
                                          <p:spTgt spid="4099">
                                            <p:txEl>
                                              <p:pRg st="8" end="8"/>
                                            </p:txEl>
                                          </p:spTgt>
                                        </p:tgtEl>
                                        <p:attrNameLst>
                                          <p:attrName>ppt_x</p:attrName>
                                        </p:attrNameLst>
                                      </p:cBhvr>
                                    </p:anim>
                                  </p:childTnLst>
                                </p:cTn>
                              </p:par>
                            </p:childTnLst>
                          </p:cTn>
                        </p:par>
                        <p:par>
                          <p:cTn id="75" fill="hold" nodeType="afterGroup">
                            <p:stCondLst>
                              <p:cond delay="10000"/>
                            </p:stCondLst>
                            <p:childTnLst>
                              <p:par>
                                <p:cTn id="76" presetID="34" presetClass="entr" presetSubtype="0" fill="hold" grpId="0" nodeType="afterEffect">
                                  <p:stCondLst>
                                    <p:cond delay="0"/>
                                  </p:stCondLst>
                                  <p:childTnLst>
                                    <p:set>
                                      <p:cBhvr>
                                        <p:cTn id="77" dur="1" fill="hold">
                                          <p:stCondLst>
                                            <p:cond delay="0"/>
                                          </p:stCondLst>
                                        </p:cTn>
                                        <p:tgtEl>
                                          <p:spTgt spid="4099">
                                            <p:txEl>
                                              <p:pRg st="9" end="9"/>
                                            </p:txEl>
                                          </p:spTgt>
                                        </p:tgtEl>
                                        <p:attrNameLst>
                                          <p:attrName>style.visibility</p:attrName>
                                        </p:attrNameLst>
                                      </p:cBhvr>
                                      <p:to>
                                        <p:strVal val="visible"/>
                                      </p:to>
                                    </p:set>
                                    <p:anim from="(-#ppt_w/2)" to="(#ppt_x)" calcmode="lin" valueType="num">
                                      <p:cBhvr>
                                        <p:cTn id="78" dur="600" fill="hold">
                                          <p:stCondLst>
                                            <p:cond delay="0"/>
                                          </p:stCondLst>
                                        </p:cTn>
                                        <p:tgtEl>
                                          <p:spTgt spid="4099">
                                            <p:txEl>
                                              <p:pRg st="9" end="9"/>
                                            </p:txEl>
                                          </p:spTgt>
                                        </p:tgtEl>
                                        <p:attrNameLst>
                                          <p:attrName>ppt_x</p:attrName>
                                        </p:attrNameLst>
                                      </p:cBhvr>
                                    </p:anim>
                                    <p:anim from="0" to="-1.0" calcmode="lin" valueType="num">
                                      <p:cBhvr>
                                        <p:cTn id="79" dur="200" decel="50000" autoRev="1" fill="hold">
                                          <p:stCondLst>
                                            <p:cond delay="600"/>
                                          </p:stCondLst>
                                        </p:cTn>
                                        <p:tgtEl>
                                          <p:spTgt spid="4099">
                                            <p:txEl>
                                              <p:pRg st="9" end="9"/>
                                            </p:txEl>
                                          </p:spTgt>
                                        </p:tgtEl>
                                        <p:attrNameLst>
                                          <p:attrName>xshear</p:attrName>
                                        </p:attrNameLst>
                                      </p:cBhvr>
                                    </p:anim>
                                    <p:animScale>
                                      <p:cBhvr>
                                        <p:cTn id="80" dur="200" decel="100000" autoRev="1" fill="hold">
                                          <p:stCondLst>
                                            <p:cond delay="600"/>
                                          </p:stCondLst>
                                        </p:cTn>
                                        <p:tgtEl>
                                          <p:spTgt spid="4099">
                                            <p:txEl>
                                              <p:pRg st="9" end="9"/>
                                            </p:txEl>
                                          </p:spTgt>
                                        </p:tgtEl>
                                      </p:cBhvr>
                                      <p:from x="100000" y="100000"/>
                                      <p:to x="80000" y="100000"/>
                                    </p:animScale>
                                    <p:anim by="(#ppt_h/3+#ppt_w*0.1)" calcmode="lin" valueType="num">
                                      <p:cBhvr additive="sum">
                                        <p:cTn id="81" dur="200" decel="100000" autoRev="1" fill="hold">
                                          <p:stCondLst>
                                            <p:cond delay="600"/>
                                          </p:stCondLst>
                                        </p:cTn>
                                        <p:tgtEl>
                                          <p:spTgt spid="4099">
                                            <p:txEl>
                                              <p:pRg st="9" end="9"/>
                                            </p:txEl>
                                          </p:spTgt>
                                        </p:tgtEl>
                                        <p:attrNameLst>
                                          <p:attrName>ppt_x</p:attrName>
                                        </p:attrNameLst>
                                      </p:cBhvr>
                                    </p:anim>
                                  </p:childTnLst>
                                </p:cTn>
                              </p:par>
                            </p:childTnLst>
                          </p:cTn>
                        </p:par>
                        <p:par>
                          <p:cTn id="82" fill="hold" nodeType="afterGroup">
                            <p:stCondLst>
                              <p:cond delay="11000"/>
                            </p:stCondLst>
                            <p:childTnLst>
                              <p:par>
                                <p:cTn id="83" presetID="34" presetClass="entr" presetSubtype="0" fill="hold" grpId="0" nodeType="afterEffect">
                                  <p:stCondLst>
                                    <p:cond delay="0"/>
                                  </p:stCondLst>
                                  <p:childTnLst>
                                    <p:set>
                                      <p:cBhvr>
                                        <p:cTn id="84" dur="1" fill="hold">
                                          <p:stCondLst>
                                            <p:cond delay="0"/>
                                          </p:stCondLst>
                                        </p:cTn>
                                        <p:tgtEl>
                                          <p:spTgt spid="4099">
                                            <p:txEl>
                                              <p:pRg st="10" end="10"/>
                                            </p:txEl>
                                          </p:spTgt>
                                        </p:tgtEl>
                                        <p:attrNameLst>
                                          <p:attrName>style.visibility</p:attrName>
                                        </p:attrNameLst>
                                      </p:cBhvr>
                                      <p:to>
                                        <p:strVal val="visible"/>
                                      </p:to>
                                    </p:set>
                                    <p:anim from="(-#ppt_w/2)" to="(#ppt_x)" calcmode="lin" valueType="num">
                                      <p:cBhvr>
                                        <p:cTn id="85" dur="600" fill="hold">
                                          <p:stCondLst>
                                            <p:cond delay="0"/>
                                          </p:stCondLst>
                                        </p:cTn>
                                        <p:tgtEl>
                                          <p:spTgt spid="4099">
                                            <p:txEl>
                                              <p:pRg st="10" end="10"/>
                                            </p:txEl>
                                          </p:spTgt>
                                        </p:tgtEl>
                                        <p:attrNameLst>
                                          <p:attrName>ppt_x</p:attrName>
                                        </p:attrNameLst>
                                      </p:cBhvr>
                                    </p:anim>
                                    <p:anim from="0" to="-1.0" calcmode="lin" valueType="num">
                                      <p:cBhvr>
                                        <p:cTn id="86" dur="200" decel="50000" autoRev="1" fill="hold">
                                          <p:stCondLst>
                                            <p:cond delay="600"/>
                                          </p:stCondLst>
                                        </p:cTn>
                                        <p:tgtEl>
                                          <p:spTgt spid="4099">
                                            <p:txEl>
                                              <p:pRg st="10" end="10"/>
                                            </p:txEl>
                                          </p:spTgt>
                                        </p:tgtEl>
                                        <p:attrNameLst>
                                          <p:attrName>xshear</p:attrName>
                                        </p:attrNameLst>
                                      </p:cBhvr>
                                    </p:anim>
                                    <p:animScale>
                                      <p:cBhvr>
                                        <p:cTn id="87" dur="200" decel="100000" autoRev="1" fill="hold">
                                          <p:stCondLst>
                                            <p:cond delay="600"/>
                                          </p:stCondLst>
                                        </p:cTn>
                                        <p:tgtEl>
                                          <p:spTgt spid="4099">
                                            <p:txEl>
                                              <p:pRg st="10" end="10"/>
                                            </p:txEl>
                                          </p:spTgt>
                                        </p:tgtEl>
                                      </p:cBhvr>
                                      <p:from x="100000" y="100000"/>
                                      <p:to x="80000" y="100000"/>
                                    </p:animScale>
                                    <p:anim by="(#ppt_h/3+#ppt_w*0.1)" calcmode="lin" valueType="num">
                                      <p:cBhvr additive="sum">
                                        <p:cTn id="88" dur="200" decel="100000" autoRev="1" fill="hold">
                                          <p:stCondLst>
                                            <p:cond delay="600"/>
                                          </p:stCondLst>
                                        </p:cTn>
                                        <p:tgtEl>
                                          <p:spTgt spid="4099">
                                            <p:txEl>
                                              <p:pRg st="10" end="10"/>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Picture 4" descr="http://burbash.edusite.ru/images/p1_1.jpg"/>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68313" y="-63500"/>
            <a:ext cx="9144001" cy="6921500"/>
          </a:xfrm>
          <a:prstGeom prst="rect">
            <a:avLst/>
          </a:prstGeom>
          <a:noFill/>
          <a:extLst>
            <a:ext uri="{909E8E84-426E-40DD-AFC4-6F175D3DCCD1}">
              <a14:hiddenFill xmlns:a14="http://schemas.microsoft.com/office/drawing/2010/main">
                <a:solidFill>
                  <a:srgbClr val="FFFFFF"/>
                </a:solidFill>
              </a14:hiddenFill>
            </a:ext>
          </a:extLst>
        </p:spPr>
      </p:pic>
      <p:sp>
        <p:nvSpPr>
          <p:cNvPr id="47106" name="Rectangle 2"/>
          <p:cNvSpPr>
            <a:spLocks noGrp="1" noChangeArrowheads="1"/>
          </p:cNvSpPr>
          <p:nvPr>
            <p:ph type="title"/>
          </p:nvPr>
        </p:nvSpPr>
        <p:spPr/>
        <p:txBody>
          <a:bodyPr/>
          <a:lstStyle/>
          <a:p>
            <a:r>
              <a:rPr lang="ru-RU" sz="4800" b="1">
                <a:solidFill>
                  <a:srgbClr val="660033"/>
                </a:solidFill>
              </a:rPr>
              <a:t>Немного о нашей школе:</a:t>
            </a:r>
          </a:p>
        </p:txBody>
      </p:sp>
      <p:sp>
        <p:nvSpPr>
          <p:cNvPr id="47107" name="Rectangle 3"/>
          <p:cNvSpPr>
            <a:spLocks noGrp="1" noChangeArrowheads="1"/>
          </p:cNvSpPr>
          <p:nvPr>
            <p:ph type="body" idx="1"/>
          </p:nvPr>
        </p:nvSpPr>
        <p:spPr>
          <a:xfrm>
            <a:off x="468313" y="1196975"/>
            <a:ext cx="8229600" cy="5400675"/>
          </a:xfrm>
        </p:spPr>
        <p:txBody>
          <a:bodyPr/>
          <a:lstStyle/>
          <a:p>
            <a:pPr>
              <a:lnSpc>
                <a:spcPct val="80000"/>
              </a:lnSpc>
            </a:pPr>
            <a:r>
              <a:rPr lang="ru-RU" sz="1400" b="1">
                <a:solidFill>
                  <a:srgbClr val="660033"/>
                </a:solidFill>
              </a:rPr>
              <a:t>Начальная школа в деревне Бурбаш начала работать в 1932 году. В 1934 году начала работать семилетняя школа. В 1960 году школу преобразовали в восмилетнюю. А история Бурбашской средней школы начинается в 1966 году. </a:t>
            </a:r>
            <a:endParaRPr lang="tt-RU" sz="1400" b="1">
              <a:solidFill>
                <a:srgbClr val="660033"/>
              </a:solidFill>
            </a:endParaRPr>
          </a:p>
          <a:p>
            <a:pPr>
              <a:lnSpc>
                <a:spcPct val="80000"/>
              </a:lnSpc>
            </a:pPr>
            <a:r>
              <a:rPr lang="tt-RU" sz="1400" b="1">
                <a:solidFill>
                  <a:srgbClr val="660033"/>
                </a:solidFill>
              </a:rPr>
              <a:t>За 44 года среднюю школу окончили </a:t>
            </a:r>
          </a:p>
          <a:p>
            <a:pPr>
              <a:lnSpc>
                <a:spcPct val="80000"/>
              </a:lnSpc>
            </a:pPr>
            <a:r>
              <a:rPr lang="tt-RU" sz="1400" b="1">
                <a:solidFill>
                  <a:srgbClr val="660033"/>
                </a:solidFill>
              </a:rPr>
              <a:t>- 15 учащихся с золотой</a:t>
            </a:r>
          </a:p>
          <a:p>
            <a:pPr>
              <a:lnSpc>
                <a:spcPct val="80000"/>
              </a:lnSpc>
            </a:pPr>
            <a:r>
              <a:rPr lang="tt-RU" sz="1400" b="1">
                <a:solidFill>
                  <a:srgbClr val="660033"/>
                </a:solidFill>
              </a:rPr>
              <a:t>- 25 учащихся с серебрянной медалью.</a:t>
            </a:r>
          </a:p>
          <a:p>
            <a:pPr>
              <a:lnSpc>
                <a:spcPct val="80000"/>
              </a:lnSpc>
            </a:pPr>
            <a:r>
              <a:rPr lang="tt-RU" sz="1400" b="1">
                <a:solidFill>
                  <a:srgbClr val="660033"/>
                </a:solidFill>
              </a:rPr>
              <a:t>В 2010-2011 учебном году в школе</a:t>
            </a:r>
          </a:p>
          <a:p>
            <a:pPr>
              <a:lnSpc>
                <a:spcPct val="80000"/>
              </a:lnSpc>
            </a:pPr>
            <a:r>
              <a:rPr lang="tt-RU" sz="1400" b="1">
                <a:solidFill>
                  <a:srgbClr val="660033"/>
                </a:solidFill>
              </a:rPr>
              <a:t>обучается 144 учащихся</a:t>
            </a:r>
          </a:p>
          <a:p>
            <a:pPr>
              <a:lnSpc>
                <a:spcPct val="80000"/>
              </a:lnSpc>
            </a:pPr>
            <a:r>
              <a:rPr lang="tt-RU" sz="1400" b="1">
                <a:solidFill>
                  <a:srgbClr val="660033"/>
                </a:solidFill>
              </a:rPr>
              <a:t>работают 22 учителя, 3 воспитателя,</a:t>
            </a:r>
          </a:p>
          <a:p>
            <a:pPr>
              <a:lnSpc>
                <a:spcPct val="80000"/>
              </a:lnSpc>
            </a:pPr>
            <a:r>
              <a:rPr lang="tt-RU" sz="1400" b="1">
                <a:solidFill>
                  <a:srgbClr val="660033"/>
                </a:solidFill>
              </a:rPr>
              <a:t>педагог-организатор, библиотекарь.</a:t>
            </a:r>
          </a:p>
          <a:p>
            <a:pPr>
              <a:lnSpc>
                <a:spcPct val="80000"/>
              </a:lnSpc>
            </a:pPr>
            <a:r>
              <a:rPr lang="tt-RU" sz="1400" b="1">
                <a:solidFill>
                  <a:srgbClr val="660033"/>
                </a:solidFill>
              </a:rPr>
              <a:t>Из них:</a:t>
            </a:r>
            <a:endParaRPr lang="ru-RU" sz="1400" b="1">
              <a:solidFill>
                <a:srgbClr val="660033"/>
              </a:solidFill>
            </a:endParaRPr>
          </a:p>
          <a:p>
            <a:pPr>
              <a:lnSpc>
                <a:spcPct val="80000"/>
              </a:lnSpc>
            </a:pPr>
            <a:r>
              <a:rPr lang="ru-RU" sz="1400" b="1">
                <a:solidFill>
                  <a:srgbClr val="660033"/>
                </a:solidFill>
              </a:rPr>
              <a:t>Заслуженные учителя –2       </a:t>
            </a:r>
          </a:p>
          <a:p>
            <a:pPr>
              <a:lnSpc>
                <a:spcPct val="80000"/>
              </a:lnSpc>
              <a:buFontTx/>
              <a:buNone/>
            </a:pPr>
            <a:r>
              <a:rPr lang="ru-RU" sz="1400" b="1">
                <a:solidFill>
                  <a:srgbClr val="660033"/>
                </a:solidFill>
              </a:rPr>
              <a:t>     Высшей кв. категории –3 I категории  – 13 II категории –7</a:t>
            </a:r>
            <a:r>
              <a:rPr lang="tt-RU" sz="1400" b="1">
                <a:solidFill>
                  <a:srgbClr val="660033"/>
                </a:solidFill>
              </a:rPr>
              <a:t>Рук</a:t>
            </a:r>
            <a:r>
              <a:rPr lang="ru-RU" sz="1400" b="1">
                <a:solidFill>
                  <a:srgbClr val="660033"/>
                </a:solidFill>
              </a:rPr>
              <a:t>оводители школы:</a:t>
            </a:r>
          </a:p>
          <a:p>
            <a:pPr>
              <a:lnSpc>
                <a:spcPct val="80000"/>
              </a:lnSpc>
            </a:pPr>
            <a:r>
              <a:rPr lang="ru-RU" sz="1400" b="1" i="1">
                <a:solidFill>
                  <a:srgbClr val="660033"/>
                </a:solidFill>
              </a:rPr>
              <a:t>Бариева Гузелия Галимулловна</a:t>
            </a:r>
            <a:r>
              <a:rPr lang="ru-RU" sz="1400" b="1">
                <a:solidFill>
                  <a:srgbClr val="660033"/>
                </a:solidFill>
              </a:rPr>
              <a:t> – директор школы</a:t>
            </a:r>
          </a:p>
          <a:p>
            <a:pPr>
              <a:lnSpc>
                <a:spcPct val="80000"/>
              </a:lnSpc>
            </a:pPr>
            <a:r>
              <a:rPr lang="ru-RU" sz="1400" b="1">
                <a:solidFill>
                  <a:srgbClr val="660033"/>
                </a:solidFill>
              </a:rPr>
              <a:t>Губайдуллина Аниса Камиловна – заместитель директора по учебной работе</a:t>
            </a:r>
          </a:p>
          <a:p>
            <a:pPr>
              <a:lnSpc>
                <a:spcPct val="80000"/>
              </a:lnSpc>
            </a:pPr>
            <a:r>
              <a:rPr lang="ru-RU" sz="1400" b="1">
                <a:solidFill>
                  <a:srgbClr val="660033"/>
                </a:solidFill>
              </a:rPr>
              <a:t>Мифтахова Гульнур Ильясовна – заместитель директора по воспитательной работе</a:t>
            </a:r>
          </a:p>
          <a:p>
            <a:pPr>
              <a:lnSpc>
                <a:spcPct val="80000"/>
              </a:lnSpc>
            </a:pPr>
            <a:r>
              <a:rPr lang="ru-RU" sz="1400" b="1">
                <a:solidFill>
                  <a:srgbClr val="660033"/>
                </a:solidFill>
              </a:rPr>
              <a:t>Коллектив школы успешно работает над проблемой: "Оптимизация учебно воспитательной работы для раскрытия и развития способностей учащихся</a:t>
            </a:r>
            <a:r>
              <a:rPr lang="tt-RU" sz="1400" b="1">
                <a:solidFill>
                  <a:srgbClr val="660033"/>
                </a:solidFill>
              </a:rPr>
              <a:t>. </a:t>
            </a:r>
          </a:p>
          <a:p>
            <a:pPr>
              <a:lnSpc>
                <a:spcPct val="80000"/>
              </a:lnSpc>
            </a:pPr>
            <a:r>
              <a:rPr lang="tt-RU" sz="1400" b="1">
                <a:solidFill>
                  <a:srgbClr val="660033"/>
                </a:solidFill>
              </a:rPr>
              <a:t>Наши успехи на олимпиадах и конкурсах</a:t>
            </a:r>
          </a:p>
          <a:p>
            <a:pPr>
              <a:lnSpc>
                <a:spcPct val="80000"/>
              </a:lnSpc>
            </a:pPr>
            <a:r>
              <a:rPr lang="tt-RU" sz="1400" b="1">
                <a:solidFill>
                  <a:srgbClr val="660033"/>
                </a:solidFill>
              </a:rPr>
              <a:t>Учебный годпоказатель2007-20082008-20092009-20102010-2011количество учащихся161154145144медалисты211призеры олимпиад10127“Абага чэчэге” 4115качество знаний54%50%49%Победители различных конкурсов712Победители спортивных соревнований1017</a:t>
            </a:r>
            <a:endParaRPr lang="ru-RU" sz="1400" b="1">
              <a:solidFill>
                <a:srgbClr val="660033"/>
              </a:solidFill>
            </a:endParaRPr>
          </a:p>
          <a:p>
            <a:pPr>
              <a:lnSpc>
                <a:spcPct val="80000"/>
              </a:lnSpc>
              <a:buFontTx/>
              <a:buNone/>
            </a:pPr>
            <a:endParaRPr lang="ru-RU" sz="1400" b="1">
              <a:solidFill>
                <a:srgbClr val="6600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 calcmode="lin" valueType="num">
                                      <p:cBhvr>
                                        <p:cTn id="7" dur="500" fill="hold"/>
                                        <p:tgtEl>
                                          <p:spTgt spid="47106"/>
                                        </p:tgtEl>
                                        <p:attrNameLst>
                                          <p:attrName>ppt_w</p:attrName>
                                        </p:attrNameLst>
                                      </p:cBhvr>
                                      <p:tavLst>
                                        <p:tav tm="0">
                                          <p:val>
                                            <p:fltVal val="0"/>
                                          </p:val>
                                        </p:tav>
                                        <p:tav tm="100000">
                                          <p:val>
                                            <p:strVal val="#ppt_w"/>
                                          </p:val>
                                        </p:tav>
                                      </p:tavLst>
                                    </p:anim>
                                    <p:anim calcmode="lin" valueType="num">
                                      <p:cBhvr>
                                        <p:cTn id="8" dur="500" fill="hold"/>
                                        <p:tgtEl>
                                          <p:spTgt spid="47106"/>
                                        </p:tgtEl>
                                        <p:attrNameLst>
                                          <p:attrName>ppt_h</p:attrName>
                                        </p:attrNameLst>
                                      </p:cBhvr>
                                      <p:tavLst>
                                        <p:tav tm="0">
                                          <p:val>
                                            <p:fltVal val="0"/>
                                          </p:val>
                                        </p:tav>
                                        <p:tav tm="100000">
                                          <p:val>
                                            <p:strVal val="#ppt_h"/>
                                          </p:val>
                                        </p:tav>
                                      </p:tavLst>
                                    </p:anim>
                                    <p:anim calcmode="lin" valueType="num">
                                      <p:cBhvr>
                                        <p:cTn id="9" dur="500" fill="hold"/>
                                        <p:tgtEl>
                                          <p:spTgt spid="47106"/>
                                        </p:tgtEl>
                                        <p:attrNameLst>
                                          <p:attrName>style.rotation</p:attrName>
                                        </p:attrNameLst>
                                      </p:cBhvr>
                                      <p:tavLst>
                                        <p:tav tm="0">
                                          <p:val>
                                            <p:fltVal val="360"/>
                                          </p:val>
                                        </p:tav>
                                        <p:tav tm="100000">
                                          <p:val>
                                            <p:fltVal val="0"/>
                                          </p:val>
                                        </p:tav>
                                      </p:tavLst>
                                    </p:anim>
                                    <p:animEffect transition="in" filter="fade">
                                      <p:cBhvr>
                                        <p:cTn id="10" dur="500"/>
                                        <p:tgtEl>
                                          <p:spTgt spid="47106"/>
                                        </p:tgtEl>
                                      </p:cBhvr>
                                    </p:animEffect>
                                  </p:childTnLst>
                                </p:cTn>
                              </p:par>
                            </p:childTnLst>
                          </p:cTn>
                        </p:par>
                        <p:par>
                          <p:cTn id="11" fill="hold" nodeType="afterGroup">
                            <p:stCondLst>
                              <p:cond delay="500"/>
                            </p:stCondLst>
                            <p:childTnLst>
                              <p:par>
                                <p:cTn id="12" presetID="29" presetClass="entr" presetSubtype="0" fill="hold" grpId="0" nodeType="afterEffect">
                                  <p:stCondLst>
                                    <p:cond delay="0"/>
                                  </p:stCondLst>
                                  <p:childTnLst>
                                    <p:set>
                                      <p:cBhvr>
                                        <p:cTn id="13" dur="1" fill="hold">
                                          <p:stCondLst>
                                            <p:cond delay="0"/>
                                          </p:stCondLst>
                                        </p:cTn>
                                        <p:tgtEl>
                                          <p:spTgt spid="47107">
                                            <p:txEl>
                                              <p:pRg st="0" end="0"/>
                                            </p:txEl>
                                          </p:spTgt>
                                        </p:tgtEl>
                                        <p:attrNameLst>
                                          <p:attrName>style.visibility</p:attrName>
                                        </p:attrNameLst>
                                      </p:cBhvr>
                                      <p:to>
                                        <p:strVal val="visible"/>
                                      </p:to>
                                    </p:set>
                                    <p:anim calcmode="lin" valueType="num">
                                      <p:cBhvr>
                                        <p:cTn id="14" dur="1000" fill="hold"/>
                                        <p:tgtEl>
                                          <p:spTgt spid="47107">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4710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7107">
                                            <p:txEl>
                                              <p:pRg st="0" end="0"/>
                                            </p:txEl>
                                          </p:spTgt>
                                        </p:tgtEl>
                                      </p:cBhvr>
                                    </p:animEffect>
                                  </p:childTnLst>
                                </p:cTn>
                              </p:par>
                            </p:childTnLst>
                          </p:cTn>
                        </p:par>
                        <p:par>
                          <p:cTn id="17" fill="hold" nodeType="afterGroup">
                            <p:stCondLst>
                              <p:cond delay="1500"/>
                            </p:stCondLst>
                            <p:childTnLst>
                              <p:par>
                                <p:cTn id="18" presetID="29" presetClass="entr" presetSubtype="0" fill="hold" grpId="0" nodeType="afterEffect">
                                  <p:stCondLst>
                                    <p:cond delay="0"/>
                                  </p:stCondLst>
                                  <p:childTnLst>
                                    <p:set>
                                      <p:cBhvr>
                                        <p:cTn id="19" dur="1" fill="hold">
                                          <p:stCondLst>
                                            <p:cond delay="0"/>
                                          </p:stCondLst>
                                        </p:cTn>
                                        <p:tgtEl>
                                          <p:spTgt spid="47107">
                                            <p:txEl>
                                              <p:pRg st="1" end="1"/>
                                            </p:txEl>
                                          </p:spTgt>
                                        </p:tgtEl>
                                        <p:attrNameLst>
                                          <p:attrName>style.visibility</p:attrName>
                                        </p:attrNameLst>
                                      </p:cBhvr>
                                      <p:to>
                                        <p:strVal val="visible"/>
                                      </p:to>
                                    </p:set>
                                    <p:anim calcmode="lin" valueType="num">
                                      <p:cBhvr>
                                        <p:cTn id="20" dur="1000" fill="hold"/>
                                        <p:tgtEl>
                                          <p:spTgt spid="47107">
                                            <p:txEl>
                                              <p:pRg st="1" end="1"/>
                                            </p:txEl>
                                          </p:spTgt>
                                        </p:tgtEl>
                                        <p:attrNameLst>
                                          <p:attrName>ppt_x</p:attrName>
                                        </p:attrNameLst>
                                      </p:cBhvr>
                                      <p:tavLst>
                                        <p:tav tm="0">
                                          <p:val>
                                            <p:strVal val="#ppt_x-.2"/>
                                          </p:val>
                                        </p:tav>
                                        <p:tav tm="100000">
                                          <p:val>
                                            <p:strVal val="#ppt_x"/>
                                          </p:val>
                                        </p:tav>
                                      </p:tavLst>
                                    </p:anim>
                                    <p:anim calcmode="lin" valueType="num">
                                      <p:cBhvr>
                                        <p:cTn id="21" dur="1000" fill="hold"/>
                                        <p:tgtEl>
                                          <p:spTgt spid="47107">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2" dur="1000"/>
                                        <p:tgtEl>
                                          <p:spTgt spid="47107">
                                            <p:txEl>
                                              <p:pRg st="1" end="1"/>
                                            </p:txEl>
                                          </p:spTgt>
                                        </p:tgtEl>
                                      </p:cBhvr>
                                    </p:animEffect>
                                  </p:childTnLst>
                                </p:cTn>
                              </p:par>
                            </p:childTnLst>
                          </p:cTn>
                        </p:par>
                        <p:par>
                          <p:cTn id="23" fill="hold" nodeType="afterGroup">
                            <p:stCondLst>
                              <p:cond delay="2500"/>
                            </p:stCondLst>
                            <p:childTnLst>
                              <p:par>
                                <p:cTn id="24" presetID="29" presetClass="entr" presetSubtype="0" fill="hold" grpId="0" nodeType="afterEffect">
                                  <p:stCondLst>
                                    <p:cond delay="0"/>
                                  </p:stCondLst>
                                  <p:childTnLst>
                                    <p:set>
                                      <p:cBhvr>
                                        <p:cTn id="25" dur="1" fill="hold">
                                          <p:stCondLst>
                                            <p:cond delay="0"/>
                                          </p:stCondLst>
                                        </p:cTn>
                                        <p:tgtEl>
                                          <p:spTgt spid="47107">
                                            <p:txEl>
                                              <p:pRg st="2" end="2"/>
                                            </p:txEl>
                                          </p:spTgt>
                                        </p:tgtEl>
                                        <p:attrNameLst>
                                          <p:attrName>style.visibility</p:attrName>
                                        </p:attrNameLst>
                                      </p:cBhvr>
                                      <p:to>
                                        <p:strVal val="visible"/>
                                      </p:to>
                                    </p:set>
                                    <p:anim calcmode="lin" valueType="num">
                                      <p:cBhvr>
                                        <p:cTn id="26" dur="1000" fill="hold"/>
                                        <p:tgtEl>
                                          <p:spTgt spid="47107">
                                            <p:txEl>
                                              <p:pRg st="2" end="2"/>
                                            </p:txEl>
                                          </p:spTgt>
                                        </p:tgtEl>
                                        <p:attrNameLst>
                                          <p:attrName>ppt_x</p:attrName>
                                        </p:attrNameLst>
                                      </p:cBhvr>
                                      <p:tavLst>
                                        <p:tav tm="0">
                                          <p:val>
                                            <p:strVal val="#ppt_x-.2"/>
                                          </p:val>
                                        </p:tav>
                                        <p:tav tm="100000">
                                          <p:val>
                                            <p:strVal val="#ppt_x"/>
                                          </p:val>
                                        </p:tav>
                                      </p:tavLst>
                                    </p:anim>
                                    <p:anim calcmode="lin" valueType="num">
                                      <p:cBhvr>
                                        <p:cTn id="27" dur="1000" fill="hold"/>
                                        <p:tgtEl>
                                          <p:spTgt spid="4710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47107">
                                            <p:txEl>
                                              <p:pRg st="2" end="2"/>
                                            </p:txEl>
                                          </p:spTgt>
                                        </p:tgtEl>
                                      </p:cBhvr>
                                    </p:animEffect>
                                  </p:childTnLst>
                                </p:cTn>
                              </p:par>
                            </p:childTnLst>
                          </p:cTn>
                        </p:par>
                        <p:par>
                          <p:cTn id="29" fill="hold" nodeType="afterGroup">
                            <p:stCondLst>
                              <p:cond delay="3500"/>
                            </p:stCondLst>
                            <p:childTnLst>
                              <p:par>
                                <p:cTn id="30" presetID="29" presetClass="entr" presetSubtype="0" fill="hold" grpId="0" nodeType="afterEffect">
                                  <p:stCondLst>
                                    <p:cond delay="0"/>
                                  </p:stCondLst>
                                  <p:childTnLst>
                                    <p:set>
                                      <p:cBhvr>
                                        <p:cTn id="31" dur="1" fill="hold">
                                          <p:stCondLst>
                                            <p:cond delay="0"/>
                                          </p:stCondLst>
                                        </p:cTn>
                                        <p:tgtEl>
                                          <p:spTgt spid="47107">
                                            <p:txEl>
                                              <p:pRg st="3" end="3"/>
                                            </p:txEl>
                                          </p:spTgt>
                                        </p:tgtEl>
                                        <p:attrNameLst>
                                          <p:attrName>style.visibility</p:attrName>
                                        </p:attrNameLst>
                                      </p:cBhvr>
                                      <p:to>
                                        <p:strVal val="visible"/>
                                      </p:to>
                                    </p:set>
                                    <p:anim calcmode="lin" valueType="num">
                                      <p:cBhvr>
                                        <p:cTn id="32" dur="1000" fill="hold"/>
                                        <p:tgtEl>
                                          <p:spTgt spid="47107">
                                            <p:txEl>
                                              <p:pRg st="3" end="3"/>
                                            </p:txEl>
                                          </p:spTgt>
                                        </p:tgtEl>
                                        <p:attrNameLst>
                                          <p:attrName>ppt_x</p:attrName>
                                        </p:attrNameLst>
                                      </p:cBhvr>
                                      <p:tavLst>
                                        <p:tav tm="0">
                                          <p:val>
                                            <p:strVal val="#ppt_x-.2"/>
                                          </p:val>
                                        </p:tav>
                                        <p:tav tm="100000">
                                          <p:val>
                                            <p:strVal val="#ppt_x"/>
                                          </p:val>
                                        </p:tav>
                                      </p:tavLst>
                                    </p:anim>
                                    <p:anim calcmode="lin" valueType="num">
                                      <p:cBhvr>
                                        <p:cTn id="33" dur="1000" fill="hold"/>
                                        <p:tgtEl>
                                          <p:spTgt spid="4710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47107">
                                            <p:txEl>
                                              <p:pRg st="3" end="3"/>
                                            </p:txEl>
                                          </p:spTgt>
                                        </p:tgtEl>
                                      </p:cBhvr>
                                    </p:animEffect>
                                  </p:childTnLst>
                                </p:cTn>
                              </p:par>
                            </p:childTnLst>
                          </p:cTn>
                        </p:par>
                        <p:par>
                          <p:cTn id="35" fill="hold" nodeType="afterGroup">
                            <p:stCondLst>
                              <p:cond delay="4500"/>
                            </p:stCondLst>
                            <p:childTnLst>
                              <p:par>
                                <p:cTn id="36" presetID="29" presetClass="entr" presetSubtype="0" fill="hold" grpId="0" nodeType="afterEffect">
                                  <p:stCondLst>
                                    <p:cond delay="0"/>
                                  </p:stCondLst>
                                  <p:childTnLst>
                                    <p:set>
                                      <p:cBhvr>
                                        <p:cTn id="37" dur="1" fill="hold">
                                          <p:stCondLst>
                                            <p:cond delay="0"/>
                                          </p:stCondLst>
                                        </p:cTn>
                                        <p:tgtEl>
                                          <p:spTgt spid="47107">
                                            <p:txEl>
                                              <p:pRg st="4" end="4"/>
                                            </p:txEl>
                                          </p:spTgt>
                                        </p:tgtEl>
                                        <p:attrNameLst>
                                          <p:attrName>style.visibility</p:attrName>
                                        </p:attrNameLst>
                                      </p:cBhvr>
                                      <p:to>
                                        <p:strVal val="visible"/>
                                      </p:to>
                                    </p:set>
                                    <p:anim calcmode="lin" valueType="num">
                                      <p:cBhvr>
                                        <p:cTn id="38" dur="1000" fill="hold"/>
                                        <p:tgtEl>
                                          <p:spTgt spid="47107">
                                            <p:txEl>
                                              <p:pRg st="4" end="4"/>
                                            </p:txEl>
                                          </p:spTgt>
                                        </p:tgtEl>
                                        <p:attrNameLst>
                                          <p:attrName>ppt_x</p:attrName>
                                        </p:attrNameLst>
                                      </p:cBhvr>
                                      <p:tavLst>
                                        <p:tav tm="0">
                                          <p:val>
                                            <p:strVal val="#ppt_x-.2"/>
                                          </p:val>
                                        </p:tav>
                                        <p:tav tm="100000">
                                          <p:val>
                                            <p:strVal val="#ppt_x"/>
                                          </p:val>
                                        </p:tav>
                                      </p:tavLst>
                                    </p:anim>
                                    <p:anim calcmode="lin" valueType="num">
                                      <p:cBhvr>
                                        <p:cTn id="39" dur="1000" fill="hold"/>
                                        <p:tgtEl>
                                          <p:spTgt spid="47107">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40" dur="1000"/>
                                        <p:tgtEl>
                                          <p:spTgt spid="47107">
                                            <p:txEl>
                                              <p:pRg st="4" end="4"/>
                                            </p:txEl>
                                          </p:spTgt>
                                        </p:tgtEl>
                                      </p:cBhvr>
                                    </p:animEffect>
                                  </p:childTnLst>
                                </p:cTn>
                              </p:par>
                            </p:childTnLst>
                          </p:cTn>
                        </p:par>
                        <p:par>
                          <p:cTn id="41" fill="hold" nodeType="afterGroup">
                            <p:stCondLst>
                              <p:cond delay="5500"/>
                            </p:stCondLst>
                            <p:childTnLst>
                              <p:par>
                                <p:cTn id="42" presetID="29" presetClass="entr" presetSubtype="0" fill="hold" grpId="0" nodeType="afterEffect">
                                  <p:stCondLst>
                                    <p:cond delay="0"/>
                                  </p:stCondLst>
                                  <p:childTnLst>
                                    <p:set>
                                      <p:cBhvr>
                                        <p:cTn id="43" dur="1" fill="hold">
                                          <p:stCondLst>
                                            <p:cond delay="0"/>
                                          </p:stCondLst>
                                        </p:cTn>
                                        <p:tgtEl>
                                          <p:spTgt spid="47107">
                                            <p:txEl>
                                              <p:pRg st="5" end="5"/>
                                            </p:txEl>
                                          </p:spTgt>
                                        </p:tgtEl>
                                        <p:attrNameLst>
                                          <p:attrName>style.visibility</p:attrName>
                                        </p:attrNameLst>
                                      </p:cBhvr>
                                      <p:to>
                                        <p:strVal val="visible"/>
                                      </p:to>
                                    </p:set>
                                    <p:anim calcmode="lin" valueType="num">
                                      <p:cBhvr>
                                        <p:cTn id="44" dur="1000" fill="hold"/>
                                        <p:tgtEl>
                                          <p:spTgt spid="47107">
                                            <p:txEl>
                                              <p:pRg st="5" end="5"/>
                                            </p:txEl>
                                          </p:spTgt>
                                        </p:tgtEl>
                                        <p:attrNameLst>
                                          <p:attrName>ppt_x</p:attrName>
                                        </p:attrNameLst>
                                      </p:cBhvr>
                                      <p:tavLst>
                                        <p:tav tm="0">
                                          <p:val>
                                            <p:strVal val="#ppt_x-.2"/>
                                          </p:val>
                                        </p:tav>
                                        <p:tav tm="100000">
                                          <p:val>
                                            <p:strVal val="#ppt_x"/>
                                          </p:val>
                                        </p:tav>
                                      </p:tavLst>
                                    </p:anim>
                                    <p:anim calcmode="lin" valueType="num">
                                      <p:cBhvr>
                                        <p:cTn id="45" dur="1000" fill="hold"/>
                                        <p:tgtEl>
                                          <p:spTgt spid="47107">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6" dur="1000"/>
                                        <p:tgtEl>
                                          <p:spTgt spid="47107">
                                            <p:txEl>
                                              <p:pRg st="5" end="5"/>
                                            </p:txEl>
                                          </p:spTgt>
                                        </p:tgtEl>
                                      </p:cBhvr>
                                    </p:animEffect>
                                  </p:childTnLst>
                                </p:cTn>
                              </p:par>
                            </p:childTnLst>
                          </p:cTn>
                        </p:par>
                        <p:par>
                          <p:cTn id="47" fill="hold" nodeType="afterGroup">
                            <p:stCondLst>
                              <p:cond delay="6500"/>
                            </p:stCondLst>
                            <p:childTnLst>
                              <p:par>
                                <p:cTn id="48" presetID="29" presetClass="entr" presetSubtype="0" fill="hold" grpId="0" nodeType="afterEffect">
                                  <p:stCondLst>
                                    <p:cond delay="0"/>
                                  </p:stCondLst>
                                  <p:childTnLst>
                                    <p:set>
                                      <p:cBhvr>
                                        <p:cTn id="49" dur="1" fill="hold">
                                          <p:stCondLst>
                                            <p:cond delay="0"/>
                                          </p:stCondLst>
                                        </p:cTn>
                                        <p:tgtEl>
                                          <p:spTgt spid="47107">
                                            <p:txEl>
                                              <p:pRg st="6" end="6"/>
                                            </p:txEl>
                                          </p:spTgt>
                                        </p:tgtEl>
                                        <p:attrNameLst>
                                          <p:attrName>style.visibility</p:attrName>
                                        </p:attrNameLst>
                                      </p:cBhvr>
                                      <p:to>
                                        <p:strVal val="visible"/>
                                      </p:to>
                                    </p:set>
                                    <p:anim calcmode="lin" valueType="num">
                                      <p:cBhvr>
                                        <p:cTn id="50" dur="1000" fill="hold"/>
                                        <p:tgtEl>
                                          <p:spTgt spid="47107">
                                            <p:txEl>
                                              <p:pRg st="6" end="6"/>
                                            </p:txEl>
                                          </p:spTgt>
                                        </p:tgtEl>
                                        <p:attrNameLst>
                                          <p:attrName>ppt_x</p:attrName>
                                        </p:attrNameLst>
                                      </p:cBhvr>
                                      <p:tavLst>
                                        <p:tav tm="0">
                                          <p:val>
                                            <p:strVal val="#ppt_x-.2"/>
                                          </p:val>
                                        </p:tav>
                                        <p:tav tm="100000">
                                          <p:val>
                                            <p:strVal val="#ppt_x"/>
                                          </p:val>
                                        </p:tav>
                                      </p:tavLst>
                                    </p:anim>
                                    <p:anim calcmode="lin" valueType="num">
                                      <p:cBhvr>
                                        <p:cTn id="51" dur="1000" fill="hold"/>
                                        <p:tgtEl>
                                          <p:spTgt spid="47107">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2" dur="1000"/>
                                        <p:tgtEl>
                                          <p:spTgt spid="47107">
                                            <p:txEl>
                                              <p:pRg st="6" end="6"/>
                                            </p:txEl>
                                          </p:spTgt>
                                        </p:tgtEl>
                                      </p:cBhvr>
                                    </p:animEffect>
                                  </p:childTnLst>
                                </p:cTn>
                              </p:par>
                            </p:childTnLst>
                          </p:cTn>
                        </p:par>
                        <p:par>
                          <p:cTn id="53" fill="hold" nodeType="afterGroup">
                            <p:stCondLst>
                              <p:cond delay="7500"/>
                            </p:stCondLst>
                            <p:childTnLst>
                              <p:par>
                                <p:cTn id="54" presetID="29" presetClass="entr" presetSubtype="0" fill="hold" grpId="0" nodeType="afterEffect">
                                  <p:stCondLst>
                                    <p:cond delay="0"/>
                                  </p:stCondLst>
                                  <p:childTnLst>
                                    <p:set>
                                      <p:cBhvr>
                                        <p:cTn id="55" dur="1" fill="hold">
                                          <p:stCondLst>
                                            <p:cond delay="0"/>
                                          </p:stCondLst>
                                        </p:cTn>
                                        <p:tgtEl>
                                          <p:spTgt spid="47107">
                                            <p:txEl>
                                              <p:pRg st="7" end="7"/>
                                            </p:txEl>
                                          </p:spTgt>
                                        </p:tgtEl>
                                        <p:attrNameLst>
                                          <p:attrName>style.visibility</p:attrName>
                                        </p:attrNameLst>
                                      </p:cBhvr>
                                      <p:to>
                                        <p:strVal val="visible"/>
                                      </p:to>
                                    </p:set>
                                    <p:anim calcmode="lin" valueType="num">
                                      <p:cBhvr>
                                        <p:cTn id="56" dur="1000" fill="hold"/>
                                        <p:tgtEl>
                                          <p:spTgt spid="47107">
                                            <p:txEl>
                                              <p:pRg st="7" end="7"/>
                                            </p:txEl>
                                          </p:spTgt>
                                        </p:tgtEl>
                                        <p:attrNameLst>
                                          <p:attrName>ppt_x</p:attrName>
                                        </p:attrNameLst>
                                      </p:cBhvr>
                                      <p:tavLst>
                                        <p:tav tm="0">
                                          <p:val>
                                            <p:strVal val="#ppt_x-.2"/>
                                          </p:val>
                                        </p:tav>
                                        <p:tav tm="100000">
                                          <p:val>
                                            <p:strVal val="#ppt_x"/>
                                          </p:val>
                                        </p:tav>
                                      </p:tavLst>
                                    </p:anim>
                                    <p:anim calcmode="lin" valueType="num">
                                      <p:cBhvr>
                                        <p:cTn id="57" dur="1000" fill="hold"/>
                                        <p:tgtEl>
                                          <p:spTgt spid="47107">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58" dur="1000"/>
                                        <p:tgtEl>
                                          <p:spTgt spid="47107">
                                            <p:txEl>
                                              <p:pRg st="7" end="7"/>
                                            </p:txEl>
                                          </p:spTgt>
                                        </p:tgtEl>
                                      </p:cBhvr>
                                    </p:animEffect>
                                  </p:childTnLst>
                                </p:cTn>
                              </p:par>
                            </p:childTnLst>
                          </p:cTn>
                        </p:par>
                        <p:par>
                          <p:cTn id="59" fill="hold" nodeType="afterGroup">
                            <p:stCondLst>
                              <p:cond delay="8500"/>
                            </p:stCondLst>
                            <p:childTnLst>
                              <p:par>
                                <p:cTn id="60" presetID="29" presetClass="entr" presetSubtype="0" fill="hold" grpId="0" nodeType="afterEffect">
                                  <p:stCondLst>
                                    <p:cond delay="0"/>
                                  </p:stCondLst>
                                  <p:childTnLst>
                                    <p:set>
                                      <p:cBhvr>
                                        <p:cTn id="61" dur="1" fill="hold">
                                          <p:stCondLst>
                                            <p:cond delay="0"/>
                                          </p:stCondLst>
                                        </p:cTn>
                                        <p:tgtEl>
                                          <p:spTgt spid="47107">
                                            <p:txEl>
                                              <p:pRg st="8" end="8"/>
                                            </p:txEl>
                                          </p:spTgt>
                                        </p:tgtEl>
                                        <p:attrNameLst>
                                          <p:attrName>style.visibility</p:attrName>
                                        </p:attrNameLst>
                                      </p:cBhvr>
                                      <p:to>
                                        <p:strVal val="visible"/>
                                      </p:to>
                                    </p:set>
                                    <p:anim calcmode="lin" valueType="num">
                                      <p:cBhvr>
                                        <p:cTn id="62" dur="1000" fill="hold"/>
                                        <p:tgtEl>
                                          <p:spTgt spid="47107">
                                            <p:txEl>
                                              <p:pRg st="8" end="8"/>
                                            </p:txEl>
                                          </p:spTgt>
                                        </p:tgtEl>
                                        <p:attrNameLst>
                                          <p:attrName>ppt_x</p:attrName>
                                        </p:attrNameLst>
                                      </p:cBhvr>
                                      <p:tavLst>
                                        <p:tav tm="0">
                                          <p:val>
                                            <p:strVal val="#ppt_x-.2"/>
                                          </p:val>
                                        </p:tav>
                                        <p:tav tm="100000">
                                          <p:val>
                                            <p:strVal val="#ppt_x"/>
                                          </p:val>
                                        </p:tav>
                                      </p:tavLst>
                                    </p:anim>
                                    <p:anim calcmode="lin" valueType="num">
                                      <p:cBhvr>
                                        <p:cTn id="63" dur="1000" fill="hold"/>
                                        <p:tgtEl>
                                          <p:spTgt spid="47107">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47107">
                                            <p:txEl>
                                              <p:pRg st="8" end="8"/>
                                            </p:txEl>
                                          </p:spTgt>
                                        </p:tgtEl>
                                      </p:cBhvr>
                                    </p:animEffect>
                                  </p:childTnLst>
                                </p:cTn>
                              </p:par>
                            </p:childTnLst>
                          </p:cTn>
                        </p:par>
                        <p:par>
                          <p:cTn id="65" fill="hold" nodeType="afterGroup">
                            <p:stCondLst>
                              <p:cond delay="9500"/>
                            </p:stCondLst>
                            <p:childTnLst>
                              <p:par>
                                <p:cTn id="66" presetID="29" presetClass="entr" presetSubtype="0" fill="hold" grpId="0" nodeType="afterEffect">
                                  <p:stCondLst>
                                    <p:cond delay="0"/>
                                  </p:stCondLst>
                                  <p:childTnLst>
                                    <p:set>
                                      <p:cBhvr>
                                        <p:cTn id="67" dur="1" fill="hold">
                                          <p:stCondLst>
                                            <p:cond delay="0"/>
                                          </p:stCondLst>
                                        </p:cTn>
                                        <p:tgtEl>
                                          <p:spTgt spid="47107">
                                            <p:txEl>
                                              <p:pRg st="9" end="9"/>
                                            </p:txEl>
                                          </p:spTgt>
                                        </p:tgtEl>
                                        <p:attrNameLst>
                                          <p:attrName>style.visibility</p:attrName>
                                        </p:attrNameLst>
                                      </p:cBhvr>
                                      <p:to>
                                        <p:strVal val="visible"/>
                                      </p:to>
                                    </p:set>
                                    <p:anim calcmode="lin" valueType="num">
                                      <p:cBhvr>
                                        <p:cTn id="68" dur="1000" fill="hold"/>
                                        <p:tgtEl>
                                          <p:spTgt spid="47107">
                                            <p:txEl>
                                              <p:pRg st="9" end="9"/>
                                            </p:txEl>
                                          </p:spTgt>
                                        </p:tgtEl>
                                        <p:attrNameLst>
                                          <p:attrName>ppt_x</p:attrName>
                                        </p:attrNameLst>
                                      </p:cBhvr>
                                      <p:tavLst>
                                        <p:tav tm="0">
                                          <p:val>
                                            <p:strVal val="#ppt_x-.2"/>
                                          </p:val>
                                        </p:tav>
                                        <p:tav tm="100000">
                                          <p:val>
                                            <p:strVal val="#ppt_x"/>
                                          </p:val>
                                        </p:tav>
                                      </p:tavLst>
                                    </p:anim>
                                    <p:anim calcmode="lin" valueType="num">
                                      <p:cBhvr>
                                        <p:cTn id="69" dur="1000" fill="hold"/>
                                        <p:tgtEl>
                                          <p:spTgt spid="47107">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70" dur="1000"/>
                                        <p:tgtEl>
                                          <p:spTgt spid="47107">
                                            <p:txEl>
                                              <p:pRg st="9" end="9"/>
                                            </p:txEl>
                                          </p:spTgt>
                                        </p:tgtEl>
                                      </p:cBhvr>
                                    </p:animEffect>
                                  </p:childTnLst>
                                </p:cTn>
                              </p:par>
                            </p:childTnLst>
                          </p:cTn>
                        </p:par>
                        <p:par>
                          <p:cTn id="71" fill="hold" nodeType="afterGroup">
                            <p:stCondLst>
                              <p:cond delay="10500"/>
                            </p:stCondLst>
                            <p:childTnLst>
                              <p:par>
                                <p:cTn id="72" presetID="29" presetClass="entr" presetSubtype="0" fill="hold" grpId="0" nodeType="afterEffect">
                                  <p:stCondLst>
                                    <p:cond delay="0"/>
                                  </p:stCondLst>
                                  <p:childTnLst>
                                    <p:set>
                                      <p:cBhvr>
                                        <p:cTn id="73" dur="1" fill="hold">
                                          <p:stCondLst>
                                            <p:cond delay="0"/>
                                          </p:stCondLst>
                                        </p:cTn>
                                        <p:tgtEl>
                                          <p:spTgt spid="47107">
                                            <p:txEl>
                                              <p:pRg st="10" end="10"/>
                                            </p:txEl>
                                          </p:spTgt>
                                        </p:tgtEl>
                                        <p:attrNameLst>
                                          <p:attrName>style.visibility</p:attrName>
                                        </p:attrNameLst>
                                      </p:cBhvr>
                                      <p:to>
                                        <p:strVal val="visible"/>
                                      </p:to>
                                    </p:set>
                                    <p:anim calcmode="lin" valueType="num">
                                      <p:cBhvr>
                                        <p:cTn id="74" dur="1000" fill="hold"/>
                                        <p:tgtEl>
                                          <p:spTgt spid="47107">
                                            <p:txEl>
                                              <p:pRg st="10" end="10"/>
                                            </p:txEl>
                                          </p:spTgt>
                                        </p:tgtEl>
                                        <p:attrNameLst>
                                          <p:attrName>ppt_x</p:attrName>
                                        </p:attrNameLst>
                                      </p:cBhvr>
                                      <p:tavLst>
                                        <p:tav tm="0">
                                          <p:val>
                                            <p:strVal val="#ppt_x-.2"/>
                                          </p:val>
                                        </p:tav>
                                        <p:tav tm="100000">
                                          <p:val>
                                            <p:strVal val="#ppt_x"/>
                                          </p:val>
                                        </p:tav>
                                      </p:tavLst>
                                    </p:anim>
                                    <p:anim calcmode="lin" valueType="num">
                                      <p:cBhvr>
                                        <p:cTn id="75" dur="1000" fill="hold"/>
                                        <p:tgtEl>
                                          <p:spTgt spid="47107">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76" dur="1000"/>
                                        <p:tgtEl>
                                          <p:spTgt spid="47107">
                                            <p:txEl>
                                              <p:pRg st="10" end="10"/>
                                            </p:txEl>
                                          </p:spTgt>
                                        </p:tgtEl>
                                      </p:cBhvr>
                                    </p:animEffect>
                                  </p:childTnLst>
                                </p:cTn>
                              </p:par>
                            </p:childTnLst>
                          </p:cTn>
                        </p:par>
                        <p:par>
                          <p:cTn id="77" fill="hold" nodeType="afterGroup">
                            <p:stCondLst>
                              <p:cond delay="11500"/>
                            </p:stCondLst>
                            <p:childTnLst>
                              <p:par>
                                <p:cTn id="78" presetID="29" presetClass="entr" presetSubtype="0" fill="hold" grpId="0" nodeType="afterEffect">
                                  <p:stCondLst>
                                    <p:cond delay="0"/>
                                  </p:stCondLst>
                                  <p:childTnLst>
                                    <p:set>
                                      <p:cBhvr>
                                        <p:cTn id="79" dur="1" fill="hold">
                                          <p:stCondLst>
                                            <p:cond delay="0"/>
                                          </p:stCondLst>
                                        </p:cTn>
                                        <p:tgtEl>
                                          <p:spTgt spid="47107">
                                            <p:txEl>
                                              <p:pRg st="11" end="11"/>
                                            </p:txEl>
                                          </p:spTgt>
                                        </p:tgtEl>
                                        <p:attrNameLst>
                                          <p:attrName>style.visibility</p:attrName>
                                        </p:attrNameLst>
                                      </p:cBhvr>
                                      <p:to>
                                        <p:strVal val="visible"/>
                                      </p:to>
                                    </p:set>
                                    <p:anim calcmode="lin" valueType="num">
                                      <p:cBhvr>
                                        <p:cTn id="80" dur="1000" fill="hold"/>
                                        <p:tgtEl>
                                          <p:spTgt spid="47107">
                                            <p:txEl>
                                              <p:pRg st="11" end="11"/>
                                            </p:txEl>
                                          </p:spTgt>
                                        </p:tgtEl>
                                        <p:attrNameLst>
                                          <p:attrName>ppt_x</p:attrName>
                                        </p:attrNameLst>
                                      </p:cBhvr>
                                      <p:tavLst>
                                        <p:tav tm="0">
                                          <p:val>
                                            <p:strVal val="#ppt_x-.2"/>
                                          </p:val>
                                        </p:tav>
                                        <p:tav tm="100000">
                                          <p:val>
                                            <p:strVal val="#ppt_x"/>
                                          </p:val>
                                        </p:tav>
                                      </p:tavLst>
                                    </p:anim>
                                    <p:anim calcmode="lin" valueType="num">
                                      <p:cBhvr>
                                        <p:cTn id="81" dur="1000" fill="hold"/>
                                        <p:tgtEl>
                                          <p:spTgt spid="47107">
                                            <p:txEl>
                                              <p:pRg st="11" end="11"/>
                                            </p:txEl>
                                          </p:spTgt>
                                        </p:tgtEl>
                                        <p:attrNameLst>
                                          <p:attrName>ppt_y</p:attrName>
                                        </p:attrNameLst>
                                      </p:cBhvr>
                                      <p:tavLst>
                                        <p:tav tm="0">
                                          <p:val>
                                            <p:strVal val="#ppt_y"/>
                                          </p:val>
                                        </p:tav>
                                        <p:tav tm="100000">
                                          <p:val>
                                            <p:strVal val="#ppt_y"/>
                                          </p:val>
                                        </p:tav>
                                      </p:tavLst>
                                    </p:anim>
                                    <p:animEffect transition="in" filter="wipe(right)" prLst="gradientSize: 0.1">
                                      <p:cBhvr>
                                        <p:cTn id="82" dur="1000"/>
                                        <p:tgtEl>
                                          <p:spTgt spid="47107">
                                            <p:txEl>
                                              <p:pRg st="11" end="11"/>
                                            </p:txEl>
                                          </p:spTgt>
                                        </p:tgtEl>
                                      </p:cBhvr>
                                    </p:animEffect>
                                  </p:childTnLst>
                                </p:cTn>
                              </p:par>
                            </p:childTnLst>
                          </p:cTn>
                        </p:par>
                        <p:par>
                          <p:cTn id="83" fill="hold" nodeType="afterGroup">
                            <p:stCondLst>
                              <p:cond delay="12500"/>
                            </p:stCondLst>
                            <p:childTnLst>
                              <p:par>
                                <p:cTn id="84" presetID="29" presetClass="entr" presetSubtype="0" fill="hold" grpId="0" nodeType="afterEffect">
                                  <p:stCondLst>
                                    <p:cond delay="0"/>
                                  </p:stCondLst>
                                  <p:childTnLst>
                                    <p:set>
                                      <p:cBhvr>
                                        <p:cTn id="85" dur="1" fill="hold">
                                          <p:stCondLst>
                                            <p:cond delay="0"/>
                                          </p:stCondLst>
                                        </p:cTn>
                                        <p:tgtEl>
                                          <p:spTgt spid="47107">
                                            <p:txEl>
                                              <p:pRg st="12" end="12"/>
                                            </p:txEl>
                                          </p:spTgt>
                                        </p:tgtEl>
                                        <p:attrNameLst>
                                          <p:attrName>style.visibility</p:attrName>
                                        </p:attrNameLst>
                                      </p:cBhvr>
                                      <p:to>
                                        <p:strVal val="visible"/>
                                      </p:to>
                                    </p:set>
                                    <p:anim calcmode="lin" valueType="num">
                                      <p:cBhvr>
                                        <p:cTn id="86" dur="1000" fill="hold"/>
                                        <p:tgtEl>
                                          <p:spTgt spid="47107">
                                            <p:txEl>
                                              <p:pRg st="12" end="12"/>
                                            </p:txEl>
                                          </p:spTgt>
                                        </p:tgtEl>
                                        <p:attrNameLst>
                                          <p:attrName>ppt_x</p:attrName>
                                        </p:attrNameLst>
                                      </p:cBhvr>
                                      <p:tavLst>
                                        <p:tav tm="0">
                                          <p:val>
                                            <p:strVal val="#ppt_x-.2"/>
                                          </p:val>
                                        </p:tav>
                                        <p:tav tm="100000">
                                          <p:val>
                                            <p:strVal val="#ppt_x"/>
                                          </p:val>
                                        </p:tav>
                                      </p:tavLst>
                                    </p:anim>
                                    <p:anim calcmode="lin" valueType="num">
                                      <p:cBhvr>
                                        <p:cTn id="87" dur="1000" fill="hold"/>
                                        <p:tgtEl>
                                          <p:spTgt spid="47107">
                                            <p:txEl>
                                              <p:pRg st="12" end="12"/>
                                            </p:txEl>
                                          </p:spTgt>
                                        </p:tgtEl>
                                        <p:attrNameLst>
                                          <p:attrName>ppt_y</p:attrName>
                                        </p:attrNameLst>
                                      </p:cBhvr>
                                      <p:tavLst>
                                        <p:tav tm="0">
                                          <p:val>
                                            <p:strVal val="#ppt_y"/>
                                          </p:val>
                                        </p:tav>
                                        <p:tav tm="100000">
                                          <p:val>
                                            <p:strVal val="#ppt_y"/>
                                          </p:val>
                                        </p:tav>
                                      </p:tavLst>
                                    </p:anim>
                                    <p:animEffect transition="in" filter="wipe(right)" prLst="gradientSize: 0.1">
                                      <p:cBhvr>
                                        <p:cTn id="88" dur="1000"/>
                                        <p:tgtEl>
                                          <p:spTgt spid="47107">
                                            <p:txEl>
                                              <p:pRg st="12" end="12"/>
                                            </p:txEl>
                                          </p:spTgt>
                                        </p:tgtEl>
                                      </p:cBhvr>
                                    </p:animEffect>
                                  </p:childTnLst>
                                </p:cTn>
                              </p:par>
                            </p:childTnLst>
                          </p:cTn>
                        </p:par>
                        <p:par>
                          <p:cTn id="89" fill="hold" nodeType="afterGroup">
                            <p:stCondLst>
                              <p:cond delay="13500"/>
                            </p:stCondLst>
                            <p:childTnLst>
                              <p:par>
                                <p:cTn id="90" presetID="29" presetClass="entr" presetSubtype="0" fill="hold" grpId="0" nodeType="afterEffect">
                                  <p:stCondLst>
                                    <p:cond delay="0"/>
                                  </p:stCondLst>
                                  <p:childTnLst>
                                    <p:set>
                                      <p:cBhvr>
                                        <p:cTn id="91" dur="1" fill="hold">
                                          <p:stCondLst>
                                            <p:cond delay="0"/>
                                          </p:stCondLst>
                                        </p:cTn>
                                        <p:tgtEl>
                                          <p:spTgt spid="47107">
                                            <p:txEl>
                                              <p:pRg st="13" end="13"/>
                                            </p:txEl>
                                          </p:spTgt>
                                        </p:tgtEl>
                                        <p:attrNameLst>
                                          <p:attrName>style.visibility</p:attrName>
                                        </p:attrNameLst>
                                      </p:cBhvr>
                                      <p:to>
                                        <p:strVal val="visible"/>
                                      </p:to>
                                    </p:set>
                                    <p:anim calcmode="lin" valueType="num">
                                      <p:cBhvr>
                                        <p:cTn id="92" dur="1000" fill="hold"/>
                                        <p:tgtEl>
                                          <p:spTgt spid="47107">
                                            <p:txEl>
                                              <p:pRg st="13" end="13"/>
                                            </p:txEl>
                                          </p:spTgt>
                                        </p:tgtEl>
                                        <p:attrNameLst>
                                          <p:attrName>ppt_x</p:attrName>
                                        </p:attrNameLst>
                                      </p:cBhvr>
                                      <p:tavLst>
                                        <p:tav tm="0">
                                          <p:val>
                                            <p:strVal val="#ppt_x-.2"/>
                                          </p:val>
                                        </p:tav>
                                        <p:tav tm="100000">
                                          <p:val>
                                            <p:strVal val="#ppt_x"/>
                                          </p:val>
                                        </p:tav>
                                      </p:tavLst>
                                    </p:anim>
                                    <p:anim calcmode="lin" valueType="num">
                                      <p:cBhvr>
                                        <p:cTn id="93" dur="1000" fill="hold"/>
                                        <p:tgtEl>
                                          <p:spTgt spid="47107">
                                            <p:txEl>
                                              <p:pRg st="13" end="13"/>
                                            </p:txEl>
                                          </p:spTgt>
                                        </p:tgtEl>
                                        <p:attrNameLst>
                                          <p:attrName>ppt_y</p:attrName>
                                        </p:attrNameLst>
                                      </p:cBhvr>
                                      <p:tavLst>
                                        <p:tav tm="0">
                                          <p:val>
                                            <p:strVal val="#ppt_y"/>
                                          </p:val>
                                        </p:tav>
                                        <p:tav tm="100000">
                                          <p:val>
                                            <p:strVal val="#ppt_y"/>
                                          </p:val>
                                        </p:tav>
                                      </p:tavLst>
                                    </p:anim>
                                    <p:animEffect transition="in" filter="wipe(right)" prLst="gradientSize: 0.1">
                                      <p:cBhvr>
                                        <p:cTn id="94" dur="1000"/>
                                        <p:tgtEl>
                                          <p:spTgt spid="47107">
                                            <p:txEl>
                                              <p:pRg st="13" end="13"/>
                                            </p:txEl>
                                          </p:spTgt>
                                        </p:tgtEl>
                                      </p:cBhvr>
                                    </p:animEffect>
                                  </p:childTnLst>
                                </p:cTn>
                              </p:par>
                            </p:childTnLst>
                          </p:cTn>
                        </p:par>
                        <p:par>
                          <p:cTn id="95" fill="hold" nodeType="afterGroup">
                            <p:stCondLst>
                              <p:cond delay="14500"/>
                            </p:stCondLst>
                            <p:childTnLst>
                              <p:par>
                                <p:cTn id="96" presetID="29" presetClass="entr" presetSubtype="0" fill="hold" grpId="0" nodeType="afterEffect">
                                  <p:stCondLst>
                                    <p:cond delay="0"/>
                                  </p:stCondLst>
                                  <p:childTnLst>
                                    <p:set>
                                      <p:cBhvr>
                                        <p:cTn id="97" dur="1" fill="hold">
                                          <p:stCondLst>
                                            <p:cond delay="0"/>
                                          </p:stCondLst>
                                        </p:cTn>
                                        <p:tgtEl>
                                          <p:spTgt spid="47107">
                                            <p:txEl>
                                              <p:pRg st="14" end="14"/>
                                            </p:txEl>
                                          </p:spTgt>
                                        </p:tgtEl>
                                        <p:attrNameLst>
                                          <p:attrName>style.visibility</p:attrName>
                                        </p:attrNameLst>
                                      </p:cBhvr>
                                      <p:to>
                                        <p:strVal val="visible"/>
                                      </p:to>
                                    </p:set>
                                    <p:anim calcmode="lin" valueType="num">
                                      <p:cBhvr>
                                        <p:cTn id="98" dur="1000" fill="hold"/>
                                        <p:tgtEl>
                                          <p:spTgt spid="47107">
                                            <p:txEl>
                                              <p:pRg st="14" end="14"/>
                                            </p:txEl>
                                          </p:spTgt>
                                        </p:tgtEl>
                                        <p:attrNameLst>
                                          <p:attrName>ppt_x</p:attrName>
                                        </p:attrNameLst>
                                      </p:cBhvr>
                                      <p:tavLst>
                                        <p:tav tm="0">
                                          <p:val>
                                            <p:strVal val="#ppt_x-.2"/>
                                          </p:val>
                                        </p:tav>
                                        <p:tav tm="100000">
                                          <p:val>
                                            <p:strVal val="#ppt_x"/>
                                          </p:val>
                                        </p:tav>
                                      </p:tavLst>
                                    </p:anim>
                                    <p:anim calcmode="lin" valueType="num">
                                      <p:cBhvr>
                                        <p:cTn id="99" dur="1000" fill="hold"/>
                                        <p:tgtEl>
                                          <p:spTgt spid="47107">
                                            <p:txEl>
                                              <p:pRg st="14" end="14"/>
                                            </p:txEl>
                                          </p:spTgt>
                                        </p:tgtEl>
                                        <p:attrNameLst>
                                          <p:attrName>ppt_y</p:attrName>
                                        </p:attrNameLst>
                                      </p:cBhvr>
                                      <p:tavLst>
                                        <p:tav tm="0">
                                          <p:val>
                                            <p:strVal val="#ppt_y"/>
                                          </p:val>
                                        </p:tav>
                                        <p:tav tm="100000">
                                          <p:val>
                                            <p:strVal val="#ppt_y"/>
                                          </p:val>
                                        </p:tav>
                                      </p:tavLst>
                                    </p:anim>
                                    <p:animEffect transition="in" filter="wipe(right)" prLst="gradientSize: 0.1">
                                      <p:cBhvr>
                                        <p:cTn id="100" dur="1000"/>
                                        <p:tgtEl>
                                          <p:spTgt spid="47107">
                                            <p:txEl>
                                              <p:pRg st="14" end="14"/>
                                            </p:txEl>
                                          </p:spTgt>
                                        </p:tgtEl>
                                      </p:cBhvr>
                                    </p:animEffect>
                                  </p:childTnLst>
                                </p:cTn>
                              </p:par>
                            </p:childTnLst>
                          </p:cTn>
                        </p:par>
                        <p:par>
                          <p:cTn id="101" fill="hold" nodeType="afterGroup">
                            <p:stCondLst>
                              <p:cond delay="15500"/>
                            </p:stCondLst>
                            <p:childTnLst>
                              <p:par>
                                <p:cTn id="102" presetID="29" presetClass="entr" presetSubtype="0" fill="hold" grpId="0" nodeType="afterEffect">
                                  <p:stCondLst>
                                    <p:cond delay="0"/>
                                  </p:stCondLst>
                                  <p:childTnLst>
                                    <p:set>
                                      <p:cBhvr>
                                        <p:cTn id="103" dur="1" fill="hold">
                                          <p:stCondLst>
                                            <p:cond delay="0"/>
                                          </p:stCondLst>
                                        </p:cTn>
                                        <p:tgtEl>
                                          <p:spTgt spid="47107">
                                            <p:txEl>
                                              <p:pRg st="15" end="15"/>
                                            </p:txEl>
                                          </p:spTgt>
                                        </p:tgtEl>
                                        <p:attrNameLst>
                                          <p:attrName>style.visibility</p:attrName>
                                        </p:attrNameLst>
                                      </p:cBhvr>
                                      <p:to>
                                        <p:strVal val="visible"/>
                                      </p:to>
                                    </p:set>
                                    <p:anim calcmode="lin" valueType="num">
                                      <p:cBhvr>
                                        <p:cTn id="104" dur="1000" fill="hold"/>
                                        <p:tgtEl>
                                          <p:spTgt spid="47107">
                                            <p:txEl>
                                              <p:pRg st="15" end="15"/>
                                            </p:txEl>
                                          </p:spTgt>
                                        </p:tgtEl>
                                        <p:attrNameLst>
                                          <p:attrName>ppt_x</p:attrName>
                                        </p:attrNameLst>
                                      </p:cBhvr>
                                      <p:tavLst>
                                        <p:tav tm="0">
                                          <p:val>
                                            <p:strVal val="#ppt_x-.2"/>
                                          </p:val>
                                        </p:tav>
                                        <p:tav tm="100000">
                                          <p:val>
                                            <p:strVal val="#ppt_x"/>
                                          </p:val>
                                        </p:tav>
                                      </p:tavLst>
                                    </p:anim>
                                    <p:anim calcmode="lin" valueType="num">
                                      <p:cBhvr>
                                        <p:cTn id="105" dur="1000" fill="hold"/>
                                        <p:tgtEl>
                                          <p:spTgt spid="47107">
                                            <p:txEl>
                                              <p:pRg st="15" end="15"/>
                                            </p:txEl>
                                          </p:spTgt>
                                        </p:tgtEl>
                                        <p:attrNameLst>
                                          <p:attrName>ppt_y</p:attrName>
                                        </p:attrNameLst>
                                      </p:cBhvr>
                                      <p:tavLst>
                                        <p:tav tm="0">
                                          <p:val>
                                            <p:strVal val="#ppt_y"/>
                                          </p:val>
                                        </p:tav>
                                        <p:tav tm="100000">
                                          <p:val>
                                            <p:strVal val="#ppt_y"/>
                                          </p:val>
                                        </p:tav>
                                      </p:tavLst>
                                    </p:anim>
                                    <p:animEffect transition="in" filter="wipe(right)" prLst="gradientSize: 0.1">
                                      <p:cBhvr>
                                        <p:cTn id="106" dur="1000"/>
                                        <p:tgtEl>
                                          <p:spTgt spid="47107">
                                            <p:txEl>
                                              <p:pRg st="15" end="15"/>
                                            </p:txEl>
                                          </p:spTgt>
                                        </p:tgtEl>
                                      </p:cBhvr>
                                    </p:animEffect>
                                  </p:childTnLst>
                                </p:cTn>
                              </p:par>
                            </p:childTnLst>
                          </p:cTn>
                        </p:par>
                        <p:par>
                          <p:cTn id="107" fill="hold" nodeType="afterGroup">
                            <p:stCondLst>
                              <p:cond delay="16500"/>
                            </p:stCondLst>
                            <p:childTnLst>
                              <p:par>
                                <p:cTn id="108" presetID="29" presetClass="entr" presetSubtype="0" fill="hold" grpId="0" nodeType="afterEffect">
                                  <p:stCondLst>
                                    <p:cond delay="0"/>
                                  </p:stCondLst>
                                  <p:childTnLst>
                                    <p:set>
                                      <p:cBhvr>
                                        <p:cTn id="109" dur="1" fill="hold">
                                          <p:stCondLst>
                                            <p:cond delay="0"/>
                                          </p:stCondLst>
                                        </p:cTn>
                                        <p:tgtEl>
                                          <p:spTgt spid="47107">
                                            <p:txEl>
                                              <p:pRg st="16" end="16"/>
                                            </p:txEl>
                                          </p:spTgt>
                                        </p:tgtEl>
                                        <p:attrNameLst>
                                          <p:attrName>style.visibility</p:attrName>
                                        </p:attrNameLst>
                                      </p:cBhvr>
                                      <p:to>
                                        <p:strVal val="visible"/>
                                      </p:to>
                                    </p:set>
                                    <p:anim calcmode="lin" valueType="num">
                                      <p:cBhvr>
                                        <p:cTn id="110" dur="1000" fill="hold"/>
                                        <p:tgtEl>
                                          <p:spTgt spid="47107">
                                            <p:txEl>
                                              <p:pRg st="16" end="16"/>
                                            </p:txEl>
                                          </p:spTgt>
                                        </p:tgtEl>
                                        <p:attrNameLst>
                                          <p:attrName>ppt_x</p:attrName>
                                        </p:attrNameLst>
                                      </p:cBhvr>
                                      <p:tavLst>
                                        <p:tav tm="0">
                                          <p:val>
                                            <p:strVal val="#ppt_x-.2"/>
                                          </p:val>
                                        </p:tav>
                                        <p:tav tm="100000">
                                          <p:val>
                                            <p:strVal val="#ppt_x"/>
                                          </p:val>
                                        </p:tav>
                                      </p:tavLst>
                                    </p:anim>
                                    <p:anim calcmode="lin" valueType="num">
                                      <p:cBhvr>
                                        <p:cTn id="111" dur="1000" fill="hold"/>
                                        <p:tgtEl>
                                          <p:spTgt spid="47107">
                                            <p:txEl>
                                              <p:pRg st="16" end="16"/>
                                            </p:txEl>
                                          </p:spTgt>
                                        </p:tgtEl>
                                        <p:attrNameLst>
                                          <p:attrName>ppt_y</p:attrName>
                                        </p:attrNameLst>
                                      </p:cBhvr>
                                      <p:tavLst>
                                        <p:tav tm="0">
                                          <p:val>
                                            <p:strVal val="#ppt_y"/>
                                          </p:val>
                                        </p:tav>
                                        <p:tav tm="100000">
                                          <p:val>
                                            <p:strVal val="#ppt_y"/>
                                          </p:val>
                                        </p:tav>
                                      </p:tavLst>
                                    </p:anim>
                                    <p:animEffect transition="in" filter="wipe(right)" prLst="gradientSize: 0.1">
                                      <p:cBhvr>
                                        <p:cTn id="112" dur="1000"/>
                                        <p:tgtEl>
                                          <p:spTgt spid="47107">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P spid="4710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701" name="Picture 5" descr="DSC051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76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9698" name="Rectangle 2"/>
          <p:cNvSpPr>
            <a:spLocks noGrp="1" noChangeArrowheads="1"/>
          </p:cNvSpPr>
          <p:nvPr>
            <p:ph type="title"/>
          </p:nvPr>
        </p:nvSpPr>
        <p:spPr>
          <a:xfrm>
            <a:off x="5148263" y="3213100"/>
            <a:ext cx="3405187" cy="1008063"/>
          </a:xfrm>
        </p:spPr>
        <p:txBody>
          <a:bodyPr/>
          <a:lstStyle/>
          <a:p>
            <a:r>
              <a:rPr lang="ru-RU" sz="4000" b="1">
                <a:solidFill>
                  <a:srgbClr val="FF9900"/>
                </a:solidFill>
              </a:rPr>
              <a:t>Гимн  математики</a:t>
            </a:r>
            <a:r>
              <a:rPr lang="ru-RU" sz="2000"/>
              <a:t> </a:t>
            </a:r>
            <a:br>
              <a:rPr lang="ru-RU" sz="2000"/>
            </a:br>
            <a:r>
              <a:rPr lang="ru-RU" sz="2000">
                <a:solidFill>
                  <a:srgbClr val="FF00FF"/>
                </a:solidFill>
              </a:rPr>
              <a:t>Чтоб водить корабли ,</a:t>
            </a:r>
            <a:br>
              <a:rPr lang="ru-RU" sz="2000">
                <a:solidFill>
                  <a:srgbClr val="FF00FF"/>
                </a:solidFill>
              </a:rPr>
            </a:br>
            <a:r>
              <a:rPr lang="ru-RU" sz="2000">
                <a:solidFill>
                  <a:srgbClr val="FF00FF"/>
                </a:solidFill>
              </a:rPr>
              <a:t>Чтобы в небо взлететь ,</a:t>
            </a:r>
            <a:br>
              <a:rPr lang="ru-RU" sz="2000">
                <a:solidFill>
                  <a:srgbClr val="FF00FF"/>
                </a:solidFill>
              </a:rPr>
            </a:br>
            <a:r>
              <a:rPr lang="ru-RU" sz="2000">
                <a:solidFill>
                  <a:srgbClr val="FF00FF"/>
                </a:solidFill>
              </a:rPr>
              <a:t>Надо многое знать ,</a:t>
            </a:r>
            <a:br>
              <a:rPr lang="ru-RU" sz="2000">
                <a:solidFill>
                  <a:srgbClr val="FF00FF"/>
                </a:solidFill>
              </a:rPr>
            </a:br>
            <a:r>
              <a:rPr lang="ru-RU" sz="2000">
                <a:solidFill>
                  <a:srgbClr val="FF00FF"/>
                </a:solidFill>
              </a:rPr>
              <a:t>И при этом ,  и при этом ,</a:t>
            </a:r>
            <a:br>
              <a:rPr lang="ru-RU" sz="2000">
                <a:solidFill>
                  <a:srgbClr val="FF00FF"/>
                </a:solidFill>
              </a:rPr>
            </a:br>
            <a:r>
              <a:rPr lang="ru-RU" sz="2000">
                <a:solidFill>
                  <a:srgbClr val="FF00FF"/>
                </a:solidFill>
              </a:rPr>
              <a:t>Вы заметьте-ка ,</a:t>
            </a:r>
            <a:br>
              <a:rPr lang="ru-RU" sz="2000">
                <a:solidFill>
                  <a:srgbClr val="FF00FF"/>
                </a:solidFill>
              </a:rPr>
            </a:br>
            <a:r>
              <a:rPr lang="ru-RU" sz="2000">
                <a:solidFill>
                  <a:srgbClr val="FF00FF"/>
                </a:solidFill>
              </a:rPr>
              <a:t>Очень важная наука</a:t>
            </a:r>
            <a:br>
              <a:rPr lang="ru-RU" sz="2000">
                <a:solidFill>
                  <a:srgbClr val="FF00FF"/>
                </a:solidFill>
              </a:rPr>
            </a:br>
            <a:r>
              <a:rPr lang="ru-RU" sz="2000">
                <a:solidFill>
                  <a:srgbClr val="FF00FF"/>
                </a:solidFill>
              </a:rPr>
              <a:t>Ма-те-ма-ти-ка!</a:t>
            </a:r>
            <a:br>
              <a:rPr lang="ru-RU" sz="2000">
                <a:solidFill>
                  <a:srgbClr val="FF00FF"/>
                </a:solidFill>
              </a:rPr>
            </a:br>
            <a:r>
              <a:rPr lang="ru-RU" sz="2000">
                <a:solidFill>
                  <a:srgbClr val="FF00FF"/>
                </a:solidFill>
              </a:rPr>
              <a:t> </a:t>
            </a:r>
            <a:br>
              <a:rPr lang="ru-RU" sz="2000">
                <a:solidFill>
                  <a:srgbClr val="FF00FF"/>
                </a:solidFill>
              </a:rPr>
            </a:br>
            <a:r>
              <a:rPr lang="ru-RU" sz="2000">
                <a:solidFill>
                  <a:srgbClr val="FF00FF"/>
                </a:solidFill>
              </a:rPr>
              <a:t>Почему корабли </a:t>
            </a:r>
            <a:br>
              <a:rPr lang="ru-RU" sz="2000">
                <a:solidFill>
                  <a:srgbClr val="FF00FF"/>
                </a:solidFill>
              </a:rPr>
            </a:br>
            <a:r>
              <a:rPr lang="ru-RU" sz="2000">
                <a:solidFill>
                  <a:srgbClr val="FF00FF"/>
                </a:solidFill>
              </a:rPr>
              <a:t>Не садятся на мель ,</a:t>
            </a:r>
            <a:br>
              <a:rPr lang="ru-RU" sz="2000">
                <a:solidFill>
                  <a:srgbClr val="FF00FF"/>
                </a:solidFill>
              </a:rPr>
            </a:br>
            <a:r>
              <a:rPr lang="ru-RU" sz="2000">
                <a:solidFill>
                  <a:srgbClr val="FF00FF"/>
                </a:solidFill>
              </a:rPr>
              <a:t>А по курсу идут</a:t>
            </a:r>
            <a:br>
              <a:rPr lang="ru-RU" sz="2000">
                <a:solidFill>
                  <a:srgbClr val="FF00FF"/>
                </a:solidFill>
              </a:rPr>
            </a:br>
            <a:r>
              <a:rPr lang="ru-RU" sz="2000">
                <a:solidFill>
                  <a:srgbClr val="FF00FF"/>
                </a:solidFill>
              </a:rPr>
              <a:t>Сквозь туман и метель ?</a:t>
            </a:r>
            <a:br>
              <a:rPr lang="ru-RU" sz="2000">
                <a:solidFill>
                  <a:srgbClr val="FF00FF"/>
                </a:solidFill>
              </a:rPr>
            </a:br>
            <a:r>
              <a:rPr lang="ru-RU" sz="2000">
                <a:solidFill>
                  <a:srgbClr val="FF00FF"/>
                </a:solidFill>
              </a:rPr>
              <a:t>Потому что,  потому что,</a:t>
            </a:r>
            <a:br>
              <a:rPr lang="ru-RU" sz="2000">
                <a:solidFill>
                  <a:srgbClr val="FF00FF"/>
                </a:solidFill>
              </a:rPr>
            </a:br>
            <a:r>
              <a:rPr lang="ru-RU" sz="2000">
                <a:solidFill>
                  <a:srgbClr val="FF00FF"/>
                </a:solidFill>
              </a:rPr>
              <a:t>Вы заметьте-ка ,</a:t>
            </a:r>
            <a:br>
              <a:rPr lang="ru-RU" sz="2000">
                <a:solidFill>
                  <a:srgbClr val="FF00FF"/>
                </a:solidFill>
              </a:rPr>
            </a:br>
            <a:r>
              <a:rPr lang="ru-RU" sz="2000">
                <a:solidFill>
                  <a:srgbClr val="FF00FF"/>
                </a:solidFill>
              </a:rPr>
              <a:t>Капитанам помогает</a:t>
            </a:r>
            <a:br>
              <a:rPr lang="ru-RU" sz="2000">
                <a:solidFill>
                  <a:srgbClr val="FF00FF"/>
                </a:solidFill>
              </a:rPr>
            </a:br>
            <a:r>
              <a:rPr lang="ru-RU" sz="2000">
                <a:solidFill>
                  <a:srgbClr val="FF00FF"/>
                </a:solidFill>
              </a:rPr>
              <a:t>Ма-те-ма-ти-ка!</a:t>
            </a:r>
            <a:br>
              <a:rPr lang="ru-RU" sz="2000">
                <a:solidFill>
                  <a:srgbClr val="FF00FF"/>
                </a:solidFill>
              </a:rPr>
            </a:br>
            <a:r>
              <a:rPr lang="ru-RU" sz="3200">
                <a:solidFill>
                  <a:srgbClr val="FF00FF"/>
                </a:solidFill>
              </a:rPr>
              <a:t> </a:t>
            </a:r>
            <a:br>
              <a:rPr lang="ru-RU" sz="3200">
                <a:solidFill>
                  <a:srgbClr val="FF00FF"/>
                </a:solidFill>
              </a:rPr>
            </a:br>
            <a:endParaRPr lang="ru-RU" sz="3200">
              <a:solidFill>
                <a:srgbClr val="FF00FF"/>
              </a:solidFill>
            </a:endParaRPr>
          </a:p>
        </p:txBody>
      </p:sp>
      <p:sp>
        <p:nvSpPr>
          <p:cNvPr id="29700" name="Text Box 4"/>
          <p:cNvSpPr txBox="1">
            <a:spLocks noChangeArrowheads="1"/>
          </p:cNvSpPr>
          <p:nvPr/>
        </p:nvSpPr>
        <p:spPr bwMode="auto">
          <a:xfrm>
            <a:off x="5795963" y="10774363"/>
            <a:ext cx="576262" cy="1560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t>Чтоб врачом,  моряком</a:t>
            </a:r>
          </a:p>
          <a:p>
            <a:r>
              <a:rPr lang="ru-RU"/>
              <a:t>Или лётчиком стать.</a:t>
            </a:r>
          </a:p>
          <a:p>
            <a:r>
              <a:rPr lang="ru-RU"/>
              <a:t>Надо прежде всего </a:t>
            </a:r>
          </a:p>
          <a:p>
            <a:r>
              <a:rPr lang="ru-RU"/>
              <a:t>Математику знать.</a:t>
            </a:r>
          </a:p>
          <a:p>
            <a:r>
              <a:rPr lang="ru-RU"/>
              <a:t>И на свете нет профессий </a:t>
            </a:r>
          </a:p>
          <a:p>
            <a:r>
              <a:rPr lang="ru-RU"/>
              <a:t>Вы заметьте-ка,</a:t>
            </a:r>
          </a:p>
          <a:p>
            <a:r>
              <a:rPr lang="ru-RU"/>
              <a:t>Где бы вам не пригодилась</a:t>
            </a:r>
          </a:p>
          <a:p>
            <a:r>
              <a:rPr lang="ru-RU"/>
              <a:t>Математика! </a:t>
            </a:r>
          </a:p>
          <a:p>
            <a:pPr>
              <a:spcBef>
                <a:spcPct val="50000"/>
              </a:spcBef>
            </a:pPr>
            <a:endParaRPr lang="ru-RU"/>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29701"/>
                                        </p:tgtEl>
                                        <p:attrNameLst>
                                          <p:attrName>style.visibility</p:attrName>
                                        </p:attrNameLst>
                                      </p:cBhvr>
                                      <p:to>
                                        <p:strVal val="visible"/>
                                      </p:to>
                                    </p:set>
                                    <p:animEffect transition="in" filter="checkerboard(across)">
                                      <p:cBhvr>
                                        <p:cTn id="7" dur="500"/>
                                        <p:tgtEl>
                                          <p:spTgt spid="29701"/>
                                        </p:tgtEl>
                                      </p:cBhvr>
                                    </p:animEffect>
                                  </p:childTnLst>
                                </p:cTn>
                              </p:par>
                            </p:childTnLst>
                          </p:cTn>
                        </p:par>
                        <p:par>
                          <p:cTn id="8" fill="hold" nodeType="afterGroup">
                            <p:stCondLst>
                              <p:cond delay="500"/>
                            </p:stCondLst>
                            <p:childTnLst>
                              <p:par>
                                <p:cTn id="9" presetID="50" presetClass="entr" presetSubtype="0" decel="100000" fill="hold" grpId="0" nodeType="afterEffect">
                                  <p:stCondLst>
                                    <p:cond delay="0"/>
                                  </p:stCondLst>
                                  <p:childTnLst>
                                    <p:set>
                                      <p:cBhvr>
                                        <p:cTn id="10" dur="1" fill="hold">
                                          <p:stCondLst>
                                            <p:cond delay="0"/>
                                          </p:stCondLst>
                                        </p:cTn>
                                        <p:tgtEl>
                                          <p:spTgt spid="29698"/>
                                        </p:tgtEl>
                                        <p:attrNameLst>
                                          <p:attrName>style.visibility</p:attrName>
                                        </p:attrNameLst>
                                      </p:cBhvr>
                                      <p:to>
                                        <p:strVal val="visible"/>
                                      </p:to>
                                    </p:set>
                                    <p:anim calcmode="lin" valueType="num">
                                      <p:cBhvr>
                                        <p:cTn id="11" dur="1000" fill="hold"/>
                                        <p:tgtEl>
                                          <p:spTgt spid="29698"/>
                                        </p:tgtEl>
                                        <p:attrNameLst>
                                          <p:attrName>ppt_w</p:attrName>
                                        </p:attrNameLst>
                                      </p:cBhvr>
                                      <p:tavLst>
                                        <p:tav tm="0">
                                          <p:val>
                                            <p:strVal val="#ppt_w+.3"/>
                                          </p:val>
                                        </p:tav>
                                        <p:tav tm="100000">
                                          <p:val>
                                            <p:strVal val="#ppt_w"/>
                                          </p:val>
                                        </p:tav>
                                      </p:tavLst>
                                    </p:anim>
                                    <p:anim calcmode="lin" valueType="num">
                                      <p:cBhvr>
                                        <p:cTn id="12" dur="1000" fill="hold"/>
                                        <p:tgtEl>
                                          <p:spTgt spid="29698"/>
                                        </p:tgtEl>
                                        <p:attrNameLst>
                                          <p:attrName>ppt_h</p:attrName>
                                        </p:attrNameLst>
                                      </p:cBhvr>
                                      <p:tavLst>
                                        <p:tav tm="0">
                                          <p:val>
                                            <p:strVal val="#ppt_h"/>
                                          </p:val>
                                        </p:tav>
                                        <p:tav tm="100000">
                                          <p:val>
                                            <p:strVal val="#ppt_h"/>
                                          </p:val>
                                        </p:tav>
                                      </p:tavLst>
                                    </p:anim>
                                    <p:animEffect transition="in" filter="fade">
                                      <p:cBhvr>
                                        <p:cTn id="13" dur="1000"/>
                                        <p:tgtEl>
                                          <p:spTgt spid="29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
        <p:cNvGrpSpPr/>
        <p:nvPr/>
      </p:nvGrpSpPr>
      <p:grpSpPr>
        <a:xfrm>
          <a:off x="0" y="0"/>
          <a:ext cx="0" cy="0"/>
          <a:chOff x="0" y="0"/>
          <a:chExt cx="0" cy="0"/>
        </a:xfrm>
      </p:grpSpPr>
      <p:pic>
        <p:nvPicPr>
          <p:cNvPr id="57349" name="Picture 5" descr="DSC057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908050"/>
            <a:ext cx="7848600" cy="5510213"/>
          </a:xfrm>
          <a:prstGeom prst="rect">
            <a:avLst/>
          </a:prstGeom>
          <a:noFill/>
          <a:extLst>
            <a:ext uri="{909E8E84-426E-40DD-AFC4-6F175D3DCCD1}">
              <a14:hiddenFill xmlns:a14="http://schemas.microsoft.com/office/drawing/2010/main">
                <a:solidFill>
                  <a:srgbClr val="FFFFFF"/>
                </a:solidFill>
              </a14:hiddenFill>
            </a:ext>
          </a:extLst>
        </p:spPr>
      </p:pic>
      <p:sp>
        <p:nvSpPr>
          <p:cNvPr id="57346" name="Rectangle 2"/>
          <p:cNvSpPr>
            <a:spLocks noGrp="1" noChangeArrowheads="1"/>
          </p:cNvSpPr>
          <p:nvPr>
            <p:ph type="title"/>
          </p:nvPr>
        </p:nvSpPr>
        <p:spPr>
          <a:xfrm>
            <a:off x="395288" y="5805488"/>
            <a:ext cx="8229600" cy="720725"/>
          </a:xfrm>
        </p:spPr>
        <p:txBody>
          <a:bodyPr/>
          <a:lstStyle/>
          <a:p>
            <a:r>
              <a:rPr lang="ru-RU" sz="4000">
                <a:solidFill>
                  <a:srgbClr val="FF00FF"/>
                </a:solidFill>
              </a:rPr>
              <a:t>Спасибо за внимание!</a:t>
            </a:r>
            <a:r>
              <a:rPr lang="ru-RU" sz="4000"/>
              <a:t/>
            </a:r>
            <a:br>
              <a:rPr lang="ru-RU" sz="4000"/>
            </a:br>
            <a:endParaRPr lang="ru-RU" sz="4000"/>
          </a:p>
        </p:txBody>
      </p:sp>
      <p:sp>
        <p:nvSpPr>
          <p:cNvPr id="57348" name="WordArt 4"/>
          <p:cNvSpPr>
            <a:spLocks noChangeArrowheads="1" noChangeShapeType="1" noTextEdit="1"/>
          </p:cNvSpPr>
          <p:nvPr/>
        </p:nvSpPr>
        <p:spPr bwMode="auto">
          <a:xfrm rot="-165394">
            <a:off x="323850" y="333375"/>
            <a:ext cx="5572125" cy="2571750"/>
          </a:xfrm>
          <a:prstGeom prst="rect">
            <a:avLst/>
          </a:prstGeom>
        </p:spPr>
        <p:txBody>
          <a:bodyPr wrap="none" fromWordArt="1">
            <a:prstTxWarp prst="textSlantUp">
              <a:avLst>
                <a:gd name="adj" fmla="val 32056"/>
              </a:avLst>
            </a:prstTxWarp>
          </a:bodyPr>
          <a:lstStyle/>
          <a:p>
            <a:pPr algn="ctr"/>
            <a:r>
              <a:rPr lang="ru-RU" sz="3600" kern="10">
                <a:ln w="9525">
                  <a:solidFill>
                    <a:srgbClr val="CC99FF"/>
                  </a:solidFill>
                  <a:round/>
                  <a:headEnd/>
                  <a:tailEnd/>
                </a:ln>
                <a:gradFill rotWithShape="0">
                  <a:gsLst>
                    <a:gs pos="0">
                      <a:srgbClr val="6600CC"/>
                    </a:gs>
                    <a:gs pos="100000">
                      <a:srgbClr val="CC00CC"/>
                    </a:gs>
                  </a:gsLst>
                  <a:lin ang="5565394" scaled="1"/>
                </a:gradFill>
                <a:effectLst>
                  <a:outerShdw dist="53882" dir="2700000" algn="ctr" rotWithShape="0">
                    <a:srgbClr val="9999FF">
                      <a:alpha val="80000"/>
                    </a:srgbClr>
                  </a:outerShdw>
                </a:effectLst>
                <a:latin typeface="Impact"/>
              </a:rPr>
              <a:t>Конец!</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57348"/>
                                        </p:tgtEl>
                                        <p:attrNameLst>
                                          <p:attrName>style.visibility</p:attrName>
                                        </p:attrNameLst>
                                      </p:cBhvr>
                                      <p:to>
                                        <p:strVal val="visible"/>
                                      </p:to>
                                    </p:set>
                                    <p:anim calcmode="lin" valueType="num">
                                      <p:cBhvr>
                                        <p:cTn id="7" dur="500" fill="hold"/>
                                        <p:tgtEl>
                                          <p:spTgt spid="57348"/>
                                        </p:tgtEl>
                                        <p:attrNameLst>
                                          <p:attrName>ppt_w</p:attrName>
                                        </p:attrNameLst>
                                      </p:cBhvr>
                                      <p:tavLst>
                                        <p:tav tm="0">
                                          <p:val>
                                            <p:fltVal val="0"/>
                                          </p:val>
                                        </p:tav>
                                        <p:tav tm="100000">
                                          <p:val>
                                            <p:strVal val="#ppt_w"/>
                                          </p:val>
                                        </p:tav>
                                      </p:tavLst>
                                    </p:anim>
                                    <p:anim calcmode="lin" valueType="num">
                                      <p:cBhvr>
                                        <p:cTn id="8" dur="500" fill="hold"/>
                                        <p:tgtEl>
                                          <p:spTgt spid="57348"/>
                                        </p:tgtEl>
                                        <p:attrNameLst>
                                          <p:attrName>ppt_h</p:attrName>
                                        </p:attrNameLst>
                                      </p:cBhvr>
                                      <p:tavLst>
                                        <p:tav tm="0">
                                          <p:val>
                                            <p:fltVal val="0"/>
                                          </p:val>
                                        </p:tav>
                                        <p:tav tm="100000">
                                          <p:val>
                                            <p:strVal val="#ppt_h"/>
                                          </p:val>
                                        </p:tav>
                                      </p:tavLst>
                                    </p:anim>
                                    <p:animEffect transition="in" filter="fade">
                                      <p:cBhvr>
                                        <p:cTn id="9" dur="500"/>
                                        <p:tgtEl>
                                          <p:spTgt spid="57348"/>
                                        </p:tgtEl>
                                      </p:cBhvr>
                                    </p:animEffect>
                                  </p:childTnLst>
                                </p:cTn>
                              </p:par>
                            </p:childTnLst>
                          </p:cTn>
                        </p:par>
                        <p:par>
                          <p:cTn id="10" fill="hold" nodeType="afterGroup">
                            <p:stCondLst>
                              <p:cond delay="500"/>
                            </p:stCondLst>
                            <p:childTnLst>
                              <p:par>
                                <p:cTn id="11" presetID="52" presetClass="entr" presetSubtype="0" fill="hold" nodeType="afterEffect">
                                  <p:stCondLst>
                                    <p:cond delay="0"/>
                                  </p:stCondLst>
                                  <p:childTnLst>
                                    <p:set>
                                      <p:cBhvr>
                                        <p:cTn id="12" dur="1" fill="hold">
                                          <p:stCondLst>
                                            <p:cond delay="0"/>
                                          </p:stCondLst>
                                        </p:cTn>
                                        <p:tgtEl>
                                          <p:spTgt spid="57349"/>
                                        </p:tgtEl>
                                        <p:attrNameLst>
                                          <p:attrName>style.visibility</p:attrName>
                                        </p:attrNameLst>
                                      </p:cBhvr>
                                      <p:to>
                                        <p:strVal val="visible"/>
                                      </p:to>
                                    </p:set>
                                    <p:animScale>
                                      <p:cBhvr>
                                        <p:cTn id="13" dur="1000" decel="50000" fill="hold">
                                          <p:stCondLst>
                                            <p:cond delay="0"/>
                                          </p:stCondLst>
                                        </p:cTn>
                                        <p:tgtEl>
                                          <p:spTgt spid="5734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57349"/>
                                        </p:tgtEl>
                                        <p:attrNameLst>
                                          <p:attrName>ppt_x</p:attrName>
                                          <p:attrName>ppt_y</p:attrName>
                                        </p:attrNameLst>
                                      </p:cBhvr>
                                    </p:animMotion>
                                    <p:animEffect transition="in" filter="fade">
                                      <p:cBhvr>
                                        <p:cTn id="15" dur="1000"/>
                                        <p:tgtEl>
                                          <p:spTgt spid="57349"/>
                                        </p:tgtEl>
                                      </p:cBhvr>
                                    </p:animEffect>
                                  </p:childTnLst>
                                </p:cTn>
                              </p:par>
                            </p:childTnLst>
                          </p:cTn>
                        </p:par>
                        <p:par>
                          <p:cTn id="16" fill="hold" nodeType="afterGroup">
                            <p:stCondLst>
                              <p:cond delay="1500"/>
                            </p:stCondLst>
                            <p:childTnLst>
                              <p:par>
                                <p:cTn id="17" presetID="34" presetClass="entr" presetSubtype="0" fill="hold" grpId="0" nodeType="afterEffect">
                                  <p:stCondLst>
                                    <p:cond delay="0"/>
                                  </p:stCondLst>
                                  <p:childTnLst>
                                    <p:set>
                                      <p:cBhvr>
                                        <p:cTn id="18" dur="1" fill="hold">
                                          <p:stCondLst>
                                            <p:cond delay="0"/>
                                          </p:stCondLst>
                                        </p:cTn>
                                        <p:tgtEl>
                                          <p:spTgt spid="57346"/>
                                        </p:tgtEl>
                                        <p:attrNameLst>
                                          <p:attrName>style.visibility</p:attrName>
                                        </p:attrNameLst>
                                      </p:cBhvr>
                                      <p:to>
                                        <p:strVal val="visible"/>
                                      </p:to>
                                    </p:set>
                                    <p:anim from="(-#ppt_w/2)" to="(#ppt_x)" calcmode="lin" valueType="num">
                                      <p:cBhvr>
                                        <p:cTn id="19" dur="600" fill="hold">
                                          <p:stCondLst>
                                            <p:cond delay="0"/>
                                          </p:stCondLst>
                                        </p:cTn>
                                        <p:tgtEl>
                                          <p:spTgt spid="57346"/>
                                        </p:tgtEl>
                                        <p:attrNameLst>
                                          <p:attrName>ppt_x</p:attrName>
                                        </p:attrNameLst>
                                      </p:cBhvr>
                                    </p:anim>
                                    <p:anim from="0" to="-1.0" calcmode="lin" valueType="num">
                                      <p:cBhvr>
                                        <p:cTn id="20" dur="200" decel="50000" autoRev="1" fill="hold">
                                          <p:stCondLst>
                                            <p:cond delay="600"/>
                                          </p:stCondLst>
                                        </p:cTn>
                                        <p:tgtEl>
                                          <p:spTgt spid="57346"/>
                                        </p:tgtEl>
                                        <p:attrNameLst>
                                          <p:attrName>xshear</p:attrName>
                                        </p:attrNameLst>
                                      </p:cBhvr>
                                    </p:anim>
                                    <p:animScale>
                                      <p:cBhvr>
                                        <p:cTn id="21" dur="200" decel="100000" autoRev="1" fill="hold">
                                          <p:stCondLst>
                                            <p:cond delay="600"/>
                                          </p:stCondLst>
                                        </p:cTn>
                                        <p:tgtEl>
                                          <p:spTgt spid="57346"/>
                                        </p:tgtEl>
                                      </p:cBhvr>
                                      <p:from x="100000" y="100000"/>
                                      <p:to x="80000" y="100000"/>
                                    </p:animScale>
                                    <p:anim by="(#ppt_h/3+#ppt_w*0.1)" calcmode="lin" valueType="num">
                                      <p:cBhvr additive="sum">
                                        <p:cTn id="22" dur="200" decel="100000" autoRev="1" fill="hold">
                                          <p:stCondLst>
                                            <p:cond delay="600"/>
                                          </p:stCondLst>
                                        </p:cTn>
                                        <p:tgtEl>
                                          <p:spTgt spid="57346"/>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5734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60066"/>
        </a:solidFill>
        <a:effectLst/>
      </p:bgPr>
    </p:bg>
    <p:spTree>
      <p:nvGrpSpPr>
        <p:cNvPr id="1" name=""/>
        <p:cNvGrpSpPr/>
        <p:nvPr/>
      </p:nvGrpSpPr>
      <p:grpSpPr>
        <a:xfrm>
          <a:off x="0" y="0"/>
          <a:ext cx="0" cy="0"/>
          <a:chOff x="0" y="0"/>
          <a:chExt cx="0" cy="0"/>
        </a:xfrm>
      </p:grpSpPr>
      <p:pic>
        <p:nvPicPr>
          <p:cNvPr id="48136" name="Picture 8" descr="DSC0512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7763" y="620713"/>
            <a:ext cx="2546350" cy="1909762"/>
          </a:xfrm>
          <a:prstGeom prst="rect">
            <a:avLst/>
          </a:prstGeom>
          <a:noFill/>
          <a:extLst>
            <a:ext uri="{909E8E84-426E-40DD-AFC4-6F175D3DCCD1}">
              <a14:hiddenFill xmlns:a14="http://schemas.microsoft.com/office/drawing/2010/main">
                <a:solidFill>
                  <a:srgbClr val="FFFFFF"/>
                </a:solidFill>
              </a14:hiddenFill>
            </a:ext>
          </a:extLst>
        </p:spPr>
      </p:pic>
      <p:pic>
        <p:nvPicPr>
          <p:cNvPr id="48135" name="Picture 7" descr="DSC0587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3575" y="620713"/>
            <a:ext cx="2520950" cy="1890712"/>
          </a:xfrm>
          <a:prstGeom prst="rect">
            <a:avLst/>
          </a:prstGeom>
          <a:noFill/>
          <a:extLst>
            <a:ext uri="{909E8E84-426E-40DD-AFC4-6F175D3DCCD1}">
              <a14:hiddenFill xmlns:a14="http://schemas.microsoft.com/office/drawing/2010/main">
                <a:solidFill>
                  <a:srgbClr val="FFFFFF"/>
                </a:solidFill>
              </a14:hiddenFill>
            </a:ext>
          </a:extLst>
        </p:spPr>
      </p:pic>
      <p:pic>
        <p:nvPicPr>
          <p:cNvPr id="48140" name="Picture 12" descr="DSC0579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288" y="404813"/>
            <a:ext cx="2368550" cy="2089150"/>
          </a:xfrm>
          <a:prstGeom prst="rect">
            <a:avLst/>
          </a:prstGeom>
          <a:noFill/>
          <a:extLst>
            <a:ext uri="{909E8E84-426E-40DD-AFC4-6F175D3DCCD1}">
              <a14:hiddenFill xmlns:a14="http://schemas.microsoft.com/office/drawing/2010/main">
                <a:solidFill>
                  <a:srgbClr val="FFFFFF"/>
                </a:solidFill>
              </a14:hiddenFill>
            </a:ext>
          </a:extLst>
        </p:spPr>
      </p:pic>
      <p:sp>
        <p:nvSpPr>
          <p:cNvPr id="48130" name="Rectangle 2"/>
          <p:cNvSpPr>
            <a:spLocks noGrp="1" noChangeArrowheads="1"/>
          </p:cNvSpPr>
          <p:nvPr>
            <p:ph type="title"/>
          </p:nvPr>
        </p:nvSpPr>
        <p:spPr/>
        <p:txBody>
          <a:bodyPr/>
          <a:lstStyle/>
          <a:p>
            <a:r>
              <a:rPr lang="ru-RU" sz="4000">
                <a:solidFill>
                  <a:srgbClr val="FF0000"/>
                </a:solidFill>
              </a:rPr>
              <a:t>Мы отлично проводим время и занятия в нашей школе!</a:t>
            </a:r>
          </a:p>
        </p:txBody>
      </p:sp>
      <p:pic>
        <p:nvPicPr>
          <p:cNvPr id="48132" name="Picture 4" descr="DSC058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2225" y="2781300"/>
            <a:ext cx="2339975" cy="1755775"/>
          </a:xfrm>
          <a:prstGeom prst="rect">
            <a:avLst/>
          </a:prstGeom>
          <a:noFill/>
          <a:extLst>
            <a:ext uri="{909E8E84-426E-40DD-AFC4-6F175D3DCCD1}">
              <a14:hiddenFill xmlns:a14="http://schemas.microsoft.com/office/drawing/2010/main">
                <a:solidFill>
                  <a:srgbClr val="FFFFFF"/>
                </a:solidFill>
              </a14:hiddenFill>
            </a:ext>
          </a:extLst>
        </p:spPr>
      </p:pic>
      <p:pic>
        <p:nvPicPr>
          <p:cNvPr id="48133" name="Picture 5" descr="DSC0580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76600" y="4581525"/>
            <a:ext cx="2590800" cy="1943100"/>
          </a:xfrm>
          <a:prstGeom prst="rect">
            <a:avLst/>
          </a:prstGeom>
          <a:noFill/>
          <a:extLst>
            <a:ext uri="{909E8E84-426E-40DD-AFC4-6F175D3DCCD1}">
              <a14:hiddenFill xmlns:a14="http://schemas.microsoft.com/office/drawing/2010/main">
                <a:solidFill>
                  <a:srgbClr val="FFFFFF"/>
                </a:solidFill>
              </a14:hiddenFill>
            </a:ext>
          </a:extLst>
        </p:spPr>
      </p:pic>
      <p:pic>
        <p:nvPicPr>
          <p:cNvPr id="48134" name="Picture 6" descr="DSC0580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8313" y="4724400"/>
            <a:ext cx="2268537" cy="1701800"/>
          </a:xfrm>
          <a:prstGeom prst="rect">
            <a:avLst/>
          </a:prstGeom>
          <a:noFill/>
          <a:extLst>
            <a:ext uri="{909E8E84-426E-40DD-AFC4-6F175D3DCCD1}">
              <a14:hiddenFill xmlns:a14="http://schemas.microsoft.com/office/drawing/2010/main">
                <a:solidFill>
                  <a:srgbClr val="FFFFFF"/>
                </a:solidFill>
              </a14:hiddenFill>
            </a:ext>
          </a:extLst>
        </p:spPr>
      </p:pic>
      <p:pic>
        <p:nvPicPr>
          <p:cNvPr id="48137" name="Picture 9" descr="DSC0580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03575" y="2708275"/>
            <a:ext cx="2422525" cy="1817688"/>
          </a:xfrm>
          <a:prstGeom prst="rect">
            <a:avLst/>
          </a:prstGeom>
          <a:noFill/>
          <a:extLst>
            <a:ext uri="{909E8E84-426E-40DD-AFC4-6F175D3DCCD1}">
              <a14:hiddenFill xmlns:a14="http://schemas.microsoft.com/office/drawing/2010/main">
                <a:solidFill>
                  <a:srgbClr val="FFFFFF"/>
                </a:solidFill>
              </a14:hiddenFill>
            </a:ext>
          </a:extLst>
        </p:spPr>
      </p:pic>
      <p:pic>
        <p:nvPicPr>
          <p:cNvPr id="48138" name="Picture 10" descr="DSC0580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27763" y="4652963"/>
            <a:ext cx="2627312" cy="1970087"/>
          </a:xfrm>
          <a:prstGeom prst="rect">
            <a:avLst/>
          </a:prstGeom>
          <a:noFill/>
          <a:extLst>
            <a:ext uri="{909E8E84-426E-40DD-AFC4-6F175D3DCCD1}">
              <a14:hiddenFill xmlns:a14="http://schemas.microsoft.com/office/drawing/2010/main">
                <a:solidFill>
                  <a:srgbClr val="FFFFFF"/>
                </a:solidFill>
              </a14:hiddenFill>
            </a:ext>
          </a:extLst>
        </p:spPr>
      </p:pic>
      <p:pic>
        <p:nvPicPr>
          <p:cNvPr id="48139" name="Picture 11" descr="DSC0589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0825" y="2636838"/>
            <a:ext cx="2509838" cy="1882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fade">
                                      <p:cBhvr>
                                        <p:cTn id="7" dur="100"/>
                                        <p:tgtEl>
                                          <p:spTgt spid="48130"/>
                                        </p:tgtEl>
                                      </p:cBhvr>
                                    </p:animEffect>
                                    <p:anim calcmode="lin" valueType="num">
                                      <p:cBhvr>
                                        <p:cTn id="8" dur="400" fill="hold"/>
                                        <p:tgtEl>
                                          <p:spTgt spid="48130"/>
                                        </p:tgtEl>
                                        <p:attrNameLst>
                                          <p:attrName>ppt_x</p:attrName>
                                        </p:attrNameLst>
                                      </p:cBhvr>
                                      <p:tavLst>
                                        <p:tav tm="0">
                                          <p:val>
                                            <p:strVal val="#ppt_x"/>
                                          </p:val>
                                        </p:tav>
                                        <p:tav tm="100000">
                                          <p:val>
                                            <p:strVal val="#ppt_x"/>
                                          </p:val>
                                        </p:tav>
                                      </p:tavLst>
                                    </p:anim>
                                    <p:anim calcmode="lin" valueType="num">
                                      <p:cBhvr>
                                        <p:cTn id="9" dur="400" fill="hold"/>
                                        <p:tgtEl>
                                          <p:spTgt spid="48130"/>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813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813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nodeType="afterGroup">
                            <p:stCondLst>
                              <p:cond delay="1000"/>
                            </p:stCondLst>
                            <p:childTnLst>
                              <p:par>
                                <p:cTn id="13" presetID="49" presetClass="entr" presetSubtype="0" decel="100000" fill="hold" nodeType="afterEffect">
                                  <p:stCondLst>
                                    <p:cond delay="0"/>
                                  </p:stCondLst>
                                  <p:childTnLst>
                                    <p:set>
                                      <p:cBhvr>
                                        <p:cTn id="14" dur="1" fill="hold">
                                          <p:stCondLst>
                                            <p:cond delay="0"/>
                                          </p:stCondLst>
                                        </p:cTn>
                                        <p:tgtEl>
                                          <p:spTgt spid="48137"/>
                                        </p:tgtEl>
                                        <p:attrNameLst>
                                          <p:attrName>style.visibility</p:attrName>
                                        </p:attrNameLst>
                                      </p:cBhvr>
                                      <p:to>
                                        <p:strVal val="visible"/>
                                      </p:to>
                                    </p:set>
                                    <p:anim calcmode="lin" valueType="num">
                                      <p:cBhvr>
                                        <p:cTn id="15" dur="500" fill="hold"/>
                                        <p:tgtEl>
                                          <p:spTgt spid="48137"/>
                                        </p:tgtEl>
                                        <p:attrNameLst>
                                          <p:attrName>ppt_w</p:attrName>
                                        </p:attrNameLst>
                                      </p:cBhvr>
                                      <p:tavLst>
                                        <p:tav tm="0">
                                          <p:val>
                                            <p:fltVal val="0"/>
                                          </p:val>
                                        </p:tav>
                                        <p:tav tm="100000">
                                          <p:val>
                                            <p:strVal val="#ppt_w"/>
                                          </p:val>
                                        </p:tav>
                                      </p:tavLst>
                                    </p:anim>
                                    <p:anim calcmode="lin" valueType="num">
                                      <p:cBhvr>
                                        <p:cTn id="16" dur="500" fill="hold"/>
                                        <p:tgtEl>
                                          <p:spTgt spid="48137"/>
                                        </p:tgtEl>
                                        <p:attrNameLst>
                                          <p:attrName>ppt_h</p:attrName>
                                        </p:attrNameLst>
                                      </p:cBhvr>
                                      <p:tavLst>
                                        <p:tav tm="0">
                                          <p:val>
                                            <p:fltVal val="0"/>
                                          </p:val>
                                        </p:tav>
                                        <p:tav tm="100000">
                                          <p:val>
                                            <p:strVal val="#ppt_h"/>
                                          </p:val>
                                        </p:tav>
                                      </p:tavLst>
                                    </p:anim>
                                    <p:anim calcmode="lin" valueType="num">
                                      <p:cBhvr>
                                        <p:cTn id="17" dur="500" fill="hold"/>
                                        <p:tgtEl>
                                          <p:spTgt spid="48137"/>
                                        </p:tgtEl>
                                        <p:attrNameLst>
                                          <p:attrName>style.rotation</p:attrName>
                                        </p:attrNameLst>
                                      </p:cBhvr>
                                      <p:tavLst>
                                        <p:tav tm="0">
                                          <p:val>
                                            <p:fltVal val="360"/>
                                          </p:val>
                                        </p:tav>
                                        <p:tav tm="100000">
                                          <p:val>
                                            <p:fltVal val="0"/>
                                          </p:val>
                                        </p:tav>
                                      </p:tavLst>
                                    </p:anim>
                                    <p:animEffect transition="in" filter="fade">
                                      <p:cBhvr>
                                        <p:cTn id="18" dur="500"/>
                                        <p:tgtEl>
                                          <p:spTgt spid="48137"/>
                                        </p:tgtEl>
                                      </p:cBhvr>
                                    </p:animEffect>
                                  </p:childTnLst>
                                </p:cTn>
                              </p:par>
                            </p:childTnLst>
                          </p:cTn>
                        </p:par>
                        <p:par>
                          <p:cTn id="19" fill="hold" nodeType="afterGroup">
                            <p:stCondLst>
                              <p:cond delay="1500"/>
                            </p:stCondLst>
                            <p:childTnLst>
                              <p:par>
                                <p:cTn id="20" presetID="25" presetClass="entr" presetSubtype="0" fill="hold" nodeType="afterEffect">
                                  <p:stCondLst>
                                    <p:cond delay="0"/>
                                  </p:stCondLst>
                                  <p:childTnLst>
                                    <p:set>
                                      <p:cBhvr>
                                        <p:cTn id="21" dur="1" fill="hold">
                                          <p:stCondLst>
                                            <p:cond delay="0"/>
                                          </p:stCondLst>
                                        </p:cTn>
                                        <p:tgtEl>
                                          <p:spTgt spid="48136"/>
                                        </p:tgtEl>
                                        <p:attrNameLst>
                                          <p:attrName>style.visibility</p:attrName>
                                        </p:attrNameLst>
                                      </p:cBhvr>
                                      <p:to>
                                        <p:strVal val="visible"/>
                                      </p:to>
                                    </p:set>
                                    <p:anim calcmode="lin" valueType="num">
                                      <p:cBhvr>
                                        <p:cTn id="22" dur="500" decel="50000" fill="hold">
                                          <p:stCondLst>
                                            <p:cond delay="0"/>
                                          </p:stCondLst>
                                        </p:cTn>
                                        <p:tgtEl>
                                          <p:spTgt spid="4813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4813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48136"/>
                                        </p:tgtEl>
                                        <p:attrNameLst>
                                          <p:attrName>ppt_w</p:attrName>
                                        </p:attrNameLst>
                                      </p:cBhvr>
                                      <p:tavLst>
                                        <p:tav tm="0">
                                          <p:val>
                                            <p:strVal val="#ppt_w*.05"/>
                                          </p:val>
                                        </p:tav>
                                        <p:tav tm="100000">
                                          <p:val>
                                            <p:strVal val="#ppt_w"/>
                                          </p:val>
                                        </p:tav>
                                      </p:tavLst>
                                    </p:anim>
                                    <p:anim calcmode="lin" valueType="num">
                                      <p:cBhvr>
                                        <p:cTn id="25" dur="1000" fill="hold"/>
                                        <p:tgtEl>
                                          <p:spTgt spid="4813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4813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4813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4813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48136"/>
                                        </p:tgtEl>
                                      </p:cBhvr>
                                    </p:animEffect>
                                  </p:childTnLst>
                                </p:cTn>
                              </p:par>
                            </p:childTnLst>
                          </p:cTn>
                        </p:par>
                        <p:par>
                          <p:cTn id="30" fill="hold" nodeType="afterGroup">
                            <p:stCondLst>
                              <p:cond delay="2500"/>
                            </p:stCondLst>
                            <p:childTnLst>
                              <p:par>
                                <p:cTn id="31" presetID="20" presetClass="entr" presetSubtype="0" fill="hold" nodeType="afterEffect">
                                  <p:stCondLst>
                                    <p:cond delay="0"/>
                                  </p:stCondLst>
                                  <p:childTnLst>
                                    <p:set>
                                      <p:cBhvr>
                                        <p:cTn id="32" dur="1" fill="hold">
                                          <p:stCondLst>
                                            <p:cond delay="0"/>
                                          </p:stCondLst>
                                        </p:cTn>
                                        <p:tgtEl>
                                          <p:spTgt spid="48134"/>
                                        </p:tgtEl>
                                        <p:attrNameLst>
                                          <p:attrName>style.visibility</p:attrName>
                                        </p:attrNameLst>
                                      </p:cBhvr>
                                      <p:to>
                                        <p:strVal val="visible"/>
                                      </p:to>
                                    </p:set>
                                    <p:animEffect transition="in" filter="wedge">
                                      <p:cBhvr>
                                        <p:cTn id="33" dur="2000"/>
                                        <p:tgtEl>
                                          <p:spTgt spid="48134"/>
                                        </p:tgtEl>
                                      </p:cBhvr>
                                    </p:animEffect>
                                  </p:childTnLst>
                                </p:cTn>
                              </p:par>
                            </p:childTnLst>
                          </p:cTn>
                        </p:par>
                        <p:par>
                          <p:cTn id="34" fill="hold" nodeType="afterGroup">
                            <p:stCondLst>
                              <p:cond delay="4500"/>
                            </p:stCondLst>
                            <p:childTnLst>
                              <p:par>
                                <p:cTn id="35" presetID="43" presetClass="entr" presetSubtype="0" fill="hold" nodeType="afterEffect">
                                  <p:stCondLst>
                                    <p:cond delay="0"/>
                                  </p:stCondLst>
                                  <p:childTnLst>
                                    <p:set>
                                      <p:cBhvr>
                                        <p:cTn id="36" dur="1" fill="hold">
                                          <p:stCondLst>
                                            <p:cond delay="0"/>
                                          </p:stCondLst>
                                        </p:cTn>
                                        <p:tgtEl>
                                          <p:spTgt spid="48139"/>
                                        </p:tgtEl>
                                        <p:attrNameLst>
                                          <p:attrName>style.visibility</p:attrName>
                                        </p:attrNameLst>
                                      </p:cBhvr>
                                      <p:to>
                                        <p:strVal val="visible"/>
                                      </p:to>
                                    </p:set>
                                    <p:animEffect transition="in" filter="fade">
                                      <p:cBhvr>
                                        <p:cTn id="37" dur="100"/>
                                        <p:tgtEl>
                                          <p:spTgt spid="48139"/>
                                        </p:tgtEl>
                                      </p:cBhvr>
                                    </p:animEffect>
                                    <p:anim calcmode="lin" valueType="num">
                                      <p:cBhvr>
                                        <p:cTn id="38" dur="400" fill="hold"/>
                                        <p:tgtEl>
                                          <p:spTgt spid="48139"/>
                                        </p:tgtEl>
                                        <p:attrNameLst>
                                          <p:attrName>ppt_x</p:attrName>
                                        </p:attrNameLst>
                                      </p:cBhvr>
                                      <p:tavLst>
                                        <p:tav tm="0">
                                          <p:val>
                                            <p:strVal val="#ppt_x"/>
                                          </p:val>
                                        </p:tav>
                                        <p:tav tm="100000">
                                          <p:val>
                                            <p:strVal val="#ppt_x"/>
                                          </p:val>
                                        </p:tav>
                                      </p:tavLst>
                                    </p:anim>
                                    <p:anim calcmode="lin" valueType="num">
                                      <p:cBhvr>
                                        <p:cTn id="39" dur="400" fill="hold"/>
                                        <p:tgtEl>
                                          <p:spTgt spid="48139"/>
                                        </p:tgtEl>
                                        <p:attrNameLst>
                                          <p:attrName>ppt_y</p:attrName>
                                        </p:attrNameLst>
                                      </p:cBhvr>
                                      <p:tavLst>
                                        <p:tav tm="0">
                                          <p:val>
                                            <p:strVal val="#ppt_y+0.31"/>
                                          </p:val>
                                        </p:tav>
                                        <p:tav tm="100000">
                                          <p:val>
                                            <p:strVal val="#ppt_y+0.31"/>
                                          </p:val>
                                        </p:tav>
                                      </p:tavLst>
                                    </p:anim>
                                    <p:anim calcmode="lin" valueType="num">
                                      <p:cBhvr>
                                        <p:cTn id="40" dur="600" decel="50000" fill="hold">
                                          <p:stCondLst>
                                            <p:cond delay="400"/>
                                          </p:stCondLst>
                                        </p:cTn>
                                        <p:tgtEl>
                                          <p:spTgt spid="4813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1" dur="600" decel="50000" fill="hold">
                                          <p:stCondLst>
                                            <p:cond delay="400"/>
                                          </p:stCondLst>
                                        </p:cTn>
                                        <p:tgtEl>
                                          <p:spTgt spid="4813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42" fill="hold" nodeType="afterGroup">
                            <p:stCondLst>
                              <p:cond delay="5500"/>
                            </p:stCondLst>
                            <p:childTnLst>
                              <p:par>
                                <p:cTn id="43" presetID="11" presetClass="entr" presetSubtype="0" fill="hold" nodeType="afterEffect">
                                  <p:stCondLst>
                                    <p:cond delay="0"/>
                                  </p:stCondLst>
                                  <p:childTnLst>
                                    <p:set>
                                      <p:cBhvr>
                                        <p:cTn id="44" dur="1000">
                                          <p:stCondLst>
                                            <p:cond delay="0"/>
                                          </p:stCondLst>
                                        </p:cTn>
                                        <p:tgtEl>
                                          <p:spTgt spid="48132"/>
                                        </p:tgtEl>
                                        <p:attrNameLst>
                                          <p:attrName>style.visibility</p:attrName>
                                        </p:attrNameLst>
                                      </p:cBhvr>
                                      <p:to>
                                        <p:strVal val="visible"/>
                                      </p:to>
                                    </p:set>
                                  </p:childTnLst>
                                </p:cTn>
                              </p:par>
                            </p:childTnLst>
                          </p:cTn>
                        </p:par>
                        <p:par>
                          <p:cTn id="45" fill="hold" nodeType="afterGroup">
                            <p:stCondLst>
                              <p:cond delay="6500"/>
                            </p:stCondLst>
                            <p:childTnLst>
                              <p:par>
                                <p:cTn id="46" presetID="13" presetClass="entr" presetSubtype="16" fill="hold" nodeType="afterEffect">
                                  <p:stCondLst>
                                    <p:cond delay="0"/>
                                  </p:stCondLst>
                                  <p:childTnLst>
                                    <p:set>
                                      <p:cBhvr>
                                        <p:cTn id="47" dur="1" fill="hold">
                                          <p:stCondLst>
                                            <p:cond delay="0"/>
                                          </p:stCondLst>
                                        </p:cTn>
                                        <p:tgtEl>
                                          <p:spTgt spid="48135"/>
                                        </p:tgtEl>
                                        <p:attrNameLst>
                                          <p:attrName>style.visibility</p:attrName>
                                        </p:attrNameLst>
                                      </p:cBhvr>
                                      <p:to>
                                        <p:strVal val="visible"/>
                                      </p:to>
                                    </p:set>
                                    <p:animEffect transition="in" filter="plus(in)">
                                      <p:cBhvr>
                                        <p:cTn id="48" dur="2000"/>
                                        <p:tgtEl>
                                          <p:spTgt spid="48135"/>
                                        </p:tgtEl>
                                      </p:cBhvr>
                                    </p:animEffect>
                                  </p:childTnLst>
                                </p:cTn>
                              </p:par>
                            </p:childTnLst>
                          </p:cTn>
                        </p:par>
                        <p:par>
                          <p:cTn id="49" fill="hold" nodeType="afterGroup">
                            <p:stCondLst>
                              <p:cond delay="8500"/>
                            </p:stCondLst>
                            <p:childTnLst>
                              <p:par>
                                <p:cTn id="50" presetID="55" presetClass="entr" presetSubtype="0" fill="hold" nodeType="afterEffect">
                                  <p:stCondLst>
                                    <p:cond delay="0"/>
                                  </p:stCondLst>
                                  <p:childTnLst>
                                    <p:set>
                                      <p:cBhvr>
                                        <p:cTn id="51" dur="1" fill="hold">
                                          <p:stCondLst>
                                            <p:cond delay="0"/>
                                          </p:stCondLst>
                                        </p:cTn>
                                        <p:tgtEl>
                                          <p:spTgt spid="48138"/>
                                        </p:tgtEl>
                                        <p:attrNameLst>
                                          <p:attrName>style.visibility</p:attrName>
                                        </p:attrNameLst>
                                      </p:cBhvr>
                                      <p:to>
                                        <p:strVal val="visible"/>
                                      </p:to>
                                    </p:set>
                                    <p:anim calcmode="lin" valueType="num">
                                      <p:cBhvr>
                                        <p:cTn id="52" dur="1000" fill="hold"/>
                                        <p:tgtEl>
                                          <p:spTgt spid="48138"/>
                                        </p:tgtEl>
                                        <p:attrNameLst>
                                          <p:attrName>ppt_w</p:attrName>
                                        </p:attrNameLst>
                                      </p:cBhvr>
                                      <p:tavLst>
                                        <p:tav tm="0">
                                          <p:val>
                                            <p:strVal val="#ppt_w*0.70"/>
                                          </p:val>
                                        </p:tav>
                                        <p:tav tm="100000">
                                          <p:val>
                                            <p:strVal val="#ppt_w"/>
                                          </p:val>
                                        </p:tav>
                                      </p:tavLst>
                                    </p:anim>
                                    <p:anim calcmode="lin" valueType="num">
                                      <p:cBhvr>
                                        <p:cTn id="53" dur="1000" fill="hold"/>
                                        <p:tgtEl>
                                          <p:spTgt spid="48138"/>
                                        </p:tgtEl>
                                        <p:attrNameLst>
                                          <p:attrName>ppt_h</p:attrName>
                                        </p:attrNameLst>
                                      </p:cBhvr>
                                      <p:tavLst>
                                        <p:tav tm="0">
                                          <p:val>
                                            <p:strVal val="#ppt_h"/>
                                          </p:val>
                                        </p:tav>
                                        <p:tav tm="100000">
                                          <p:val>
                                            <p:strVal val="#ppt_h"/>
                                          </p:val>
                                        </p:tav>
                                      </p:tavLst>
                                    </p:anim>
                                    <p:animEffect transition="in" filter="fade">
                                      <p:cBhvr>
                                        <p:cTn id="54" dur="1000"/>
                                        <p:tgtEl>
                                          <p:spTgt spid="48138"/>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9" presetClass="entr" presetSubtype="0" fill="hold" nodeType="clickEffect">
                                  <p:stCondLst>
                                    <p:cond delay="0"/>
                                  </p:stCondLst>
                                  <p:childTnLst>
                                    <p:set>
                                      <p:cBhvr>
                                        <p:cTn id="58" dur="1" fill="hold">
                                          <p:stCondLst>
                                            <p:cond delay="0"/>
                                          </p:stCondLst>
                                        </p:cTn>
                                        <p:tgtEl>
                                          <p:spTgt spid="48133"/>
                                        </p:tgtEl>
                                        <p:attrNameLst>
                                          <p:attrName>style.visibility</p:attrName>
                                        </p:attrNameLst>
                                      </p:cBhvr>
                                      <p:to>
                                        <p:strVal val="visible"/>
                                      </p:to>
                                    </p:set>
                                    <p:anim calcmode="lin" valueType="num">
                                      <p:cBhvr>
                                        <p:cTn id="59" dur="1000" fill="hold"/>
                                        <p:tgtEl>
                                          <p:spTgt spid="48133"/>
                                        </p:tgtEl>
                                        <p:attrNameLst>
                                          <p:attrName>ppt_x</p:attrName>
                                        </p:attrNameLst>
                                      </p:cBhvr>
                                      <p:tavLst>
                                        <p:tav tm="0">
                                          <p:val>
                                            <p:strVal val="#ppt_x-.2"/>
                                          </p:val>
                                        </p:tav>
                                        <p:tav tm="100000">
                                          <p:val>
                                            <p:strVal val="#ppt_x"/>
                                          </p:val>
                                        </p:tav>
                                      </p:tavLst>
                                    </p:anim>
                                    <p:anim calcmode="lin" valueType="num">
                                      <p:cBhvr>
                                        <p:cTn id="60" dur="1000" fill="hold"/>
                                        <p:tgtEl>
                                          <p:spTgt spid="48133"/>
                                        </p:tgtEl>
                                        <p:attrNameLst>
                                          <p:attrName>ppt_y</p:attrName>
                                        </p:attrNameLst>
                                      </p:cBhvr>
                                      <p:tavLst>
                                        <p:tav tm="0">
                                          <p:val>
                                            <p:strVal val="#ppt_y"/>
                                          </p:val>
                                        </p:tav>
                                        <p:tav tm="100000">
                                          <p:val>
                                            <p:strVal val="#ppt_y"/>
                                          </p:val>
                                        </p:tav>
                                      </p:tavLst>
                                    </p:anim>
                                    <p:animEffect transition="in" filter="wipe(right)" prLst="gradientSize: 0.1">
                                      <p:cBhvr>
                                        <p:cTn id="61" dur="1000"/>
                                        <p:tgtEl>
                                          <p:spTgt spid="48133"/>
                                        </p:tgtEl>
                                      </p:cBhvr>
                                    </p:animEffect>
                                  </p:childTnLst>
                                </p:cTn>
                              </p:par>
                            </p:childTnLst>
                          </p:cTn>
                        </p:par>
                        <p:par>
                          <p:cTn id="62" fill="hold" nodeType="afterGroup">
                            <p:stCondLst>
                              <p:cond delay="1000"/>
                            </p:stCondLst>
                            <p:childTnLst>
                              <p:par>
                                <p:cTn id="63" presetID="48" presetClass="entr" presetSubtype="0" accel="50000" fill="hold" nodeType="afterEffect">
                                  <p:stCondLst>
                                    <p:cond delay="0"/>
                                  </p:stCondLst>
                                  <p:childTnLst>
                                    <p:set>
                                      <p:cBhvr>
                                        <p:cTn id="64" dur="1" fill="hold">
                                          <p:stCondLst>
                                            <p:cond delay="0"/>
                                          </p:stCondLst>
                                        </p:cTn>
                                        <p:tgtEl>
                                          <p:spTgt spid="48140"/>
                                        </p:tgtEl>
                                        <p:attrNameLst>
                                          <p:attrName>style.visibility</p:attrName>
                                        </p:attrNameLst>
                                      </p:cBhvr>
                                      <p:to>
                                        <p:strVal val="visible"/>
                                      </p:to>
                                    </p:set>
                                    <p:anim calcmode="lin" valueType="num">
                                      <p:cBhvr>
                                        <p:cTn id="65" dur="1000" fill="hold"/>
                                        <p:tgtEl>
                                          <p:spTgt spid="4814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6" dur="1000" fill="hold"/>
                                        <p:tgtEl>
                                          <p:spTgt spid="48140"/>
                                        </p:tgtEl>
                                        <p:attrNameLst>
                                          <p:attrName>ppt_x</p:attrName>
                                        </p:attrNameLst>
                                      </p:cBhvr>
                                      <p:tavLst>
                                        <p:tav tm="0">
                                          <p:val>
                                            <p:fltVal val="-1"/>
                                          </p:val>
                                        </p:tav>
                                        <p:tav tm="50000">
                                          <p:val>
                                            <p:fltVal val="0.95"/>
                                          </p:val>
                                        </p:tav>
                                        <p:tav tm="100000">
                                          <p:val>
                                            <p:strVal val="#ppt_x"/>
                                          </p:val>
                                        </p:tav>
                                      </p:tavLst>
                                    </p:anim>
                                    <p:anim calcmode="lin" valueType="num">
                                      <p:cBhvr>
                                        <p:cTn id="67" dur="1000" fill="hold"/>
                                        <p:tgtEl>
                                          <p:spTgt spid="48140"/>
                                        </p:tgtEl>
                                        <p:attrNameLst>
                                          <p:attrName>ppt_y</p:attrName>
                                        </p:attrNameLst>
                                      </p:cBhvr>
                                      <p:tavLst>
                                        <p:tav tm="0">
                                          <p:val>
                                            <p:strVal val="#ppt_y"/>
                                          </p:val>
                                        </p:tav>
                                        <p:tav tm="100000">
                                          <p:val>
                                            <p:strVal val="#ppt_y"/>
                                          </p:val>
                                        </p:tav>
                                      </p:tavLst>
                                    </p:anim>
                                    <p:animEffect transition="in" filter="fade">
                                      <p:cBhvr>
                                        <p:cTn id="68" dur="1000"/>
                                        <p:tgtEl>
                                          <p:spTgt spid="48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pic>
        <p:nvPicPr>
          <p:cNvPr id="49156" name="Picture 4" descr="risunok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63" y="239713"/>
            <a:ext cx="9037637" cy="661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4" name="Rectangle 2"/>
          <p:cNvSpPr>
            <a:spLocks noGrp="1" noChangeArrowheads="1"/>
          </p:cNvSpPr>
          <p:nvPr>
            <p:ph type="title"/>
          </p:nvPr>
        </p:nvSpPr>
        <p:spPr>
          <a:xfrm>
            <a:off x="684213" y="3573463"/>
            <a:ext cx="8229600" cy="1143000"/>
          </a:xfrm>
        </p:spPr>
        <p:txBody>
          <a:bodyPr/>
          <a:lstStyle/>
          <a:p>
            <a:r>
              <a:rPr lang="ru-RU" sz="4000" b="1">
                <a:solidFill>
                  <a:srgbClr val="000099"/>
                </a:solidFill>
              </a:rPr>
              <a:t>Эта неделя в нашей школе  объявлена неделей математики!</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49154"/>
                                        </p:tgtEl>
                                        <p:attrNameLst>
                                          <p:attrName>style.visibility</p:attrName>
                                        </p:attrNameLst>
                                      </p:cBhvr>
                                      <p:to>
                                        <p:strVal val="visible"/>
                                      </p:to>
                                    </p:set>
                                    <p:anim calcmode="lin" valueType="num">
                                      <p:cBhvr>
                                        <p:cTn id="7" dur="500" fill="hold"/>
                                        <p:tgtEl>
                                          <p:spTgt spid="49154"/>
                                        </p:tgtEl>
                                        <p:attrNameLst>
                                          <p:attrName>ppt_w</p:attrName>
                                        </p:attrNameLst>
                                      </p:cBhvr>
                                      <p:tavLst>
                                        <p:tav tm="0">
                                          <p:val>
                                            <p:fltVal val="0"/>
                                          </p:val>
                                        </p:tav>
                                        <p:tav tm="100000">
                                          <p:val>
                                            <p:strVal val="#ppt_w"/>
                                          </p:val>
                                        </p:tav>
                                      </p:tavLst>
                                    </p:anim>
                                    <p:anim calcmode="lin" valueType="num">
                                      <p:cBhvr>
                                        <p:cTn id="8" dur="500" fill="hold"/>
                                        <p:tgtEl>
                                          <p:spTgt spid="49154"/>
                                        </p:tgtEl>
                                        <p:attrNameLst>
                                          <p:attrName>ppt_h</p:attrName>
                                        </p:attrNameLst>
                                      </p:cBhvr>
                                      <p:tavLst>
                                        <p:tav tm="0">
                                          <p:val>
                                            <p:fltVal val="0"/>
                                          </p:val>
                                        </p:tav>
                                        <p:tav tm="100000">
                                          <p:val>
                                            <p:strVal val="#ppt_h"/>
                                          </p:val>
                                        </p:tav>
                                      </p:tavLst>
                                    </p:anim>
                                    <p:animEffect transition="in" filter="fade">
                                      <p:cBhvr>
                                        <p:cTn id="9" dur="500"/>
                                        <p:tgtEl>
                                          <p:spTgt spid="49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pic>
        <p:nvPicPr>
          <p:cNvPr id="31748" name="Picture 4" descr="http://im8-tub.yandex.net/i?id=136414545-03"/>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643438" y="1700213"/>
            <a:ext cx="4105275" cy="4105275"/>
          </a:xfrm>
          <a:prstGeom prst="rect">
            <a:avLst/>
          </a:prstGeom>
          <a:noFill/>
          <a:extLst>
            <a:ext uri="{909E8E84-426E-40DD-AFC4-6F175D3DCCD1}">
              <a14:hiddenFill xmlns:a14="http://schemas.microsoft.com/office/drawing/2010/main">
                <a:solidFill>
                  <a:srgbClr val="FFFFFF"/>
                </a:solidFill>
              </a14:hiddenFill>
            </a:ext>
          </a:extLst>
        </p:spPr>
      </p:pic>
      <p:sp>
        <p:nvSpPr>
          <p:cNvPr id="31746" name="Rectangle 2"/>
          <p:cNvSpPr>
            <a:spLocks noGrp="1" noChangeArrowheads="1"/>
          </p:cNvSpPr>
          <p:nvPr>
            <p:ph type="title"/>
          </p:nvPr>
        </p:nvSpPr>
        <p:spPr>
          <a:xfrm>
            <a:off x="323850" y="476250"/>
            <a:ext cx="7643813" cy="706438"/>
          </a:xfrm>
        </p:spPr>
        <p:txBody>
          <a:bodyPr/>
          <a:lstStyle/>
          <a:p>
            <a:r>
              <a:rPr lang="ru-RU" sz="3600" b="1">
                <a:solidFill>
                  <a:srgbClr val="A50021"/>
                </a:solidFill>
              </a:rPr>
              <a:t>Проведение Недели математики преследует несколько </a:t>
            </a:r>
            <a:r>
              <a:rPr lang="ru-RU" sz="3600" b="1">
                <a:solidFill>
                  <a:srgbClr val="CC0000"/>
                </a:solidFill>
              </a:rPr>
              <a:t>целей</a:t>
            </a:r>
            <a:r>
              <a:rPr lang="ru-RU" sz="3600" b="1">
                <a:solidFill>
                  <a:srgbClr val="800000"/>
                </a:solidFill>
              </a:rPr>
              <a:t>:</a:t>
            </a:r>
          </a:p>
        </p:txBody>
      </p:sp>
      <p:sp>
        <p:nvSpPr>
          <p:cNvPr id="31747" name="Rectangle 3"/>
          <p:cNvSpPr>
            <a:spLocks noGrp="1" noChangeArrowheads="1"/>
          </p:cNvSpPr>
          <p:nvPr>
            <p:ph type="body" idx="1"/>
          </p:nvPr>
        </p:nvSpPr>
        <p:spPr>
          <a:xfrm>
            <a:off x="468313" y="1628775"/>
            <a:ext cx="4464050" cy="4525963"/>
          </a:xfrm>
        </p:spPr>
        <p:txBody>
          <a:bodyPr/>
          <a:lstStyle/>
          <a:p>
            <a:pPr>
              <a:lnSpc>
                <a:spcPct val="80000"/>
              </a:lnSpc>
              <a:buFontTx/>
              <a:buNone/>
            </a:pPr>
            <a:r>
              <a:rPr lang="ru-RU" sz="2000">
                <a:solidFill>
                  <a:schemeClr val="folHlink"/>
                </a:solidFill>
              </a:rPr>
              <a:t>       </a:t>
            </a:r>
            <a:r>
              <a:rPr lang="ru-RU" sz="2000" b="1">
                <a:solidFill>
                  <a:srgbClr val="117709"/>
                </a:solidFill>
              </a:rPr>
              <a:t>Повысить уровень математического развития учащихся и расширить их кругозор, развить у учащихся интерес к занятиям математикой, углубить представление учащихся об использовании сведений из математики в повседневной жизни, показать ценность математических знаний в профессиональной деятельности, воспитывать самостоятельность мышления, волю, упорство в достижении цели, чувство ответственности за свою работу перед коллективом.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fade">
                                      <p:cBhvr>
                                        <p:cTn id="7" dur="1000"/>
                                        <p:tgtEl>
                                          <p:spTgt spid="31746"/>
                                        </p:tgtEl>
                                      </p:cBhvr>
                                    </p:animEffect>
                                    <p:anim calcmode="lin" valueType="num">
                                      <p:cBhvr>
                                        <p:cTn id="8" dur="1000" fill="hold"/>
                                        <p:tgtEl>
                                          <p:spTgt spid="31746"/>
                                        </p:tgtEl>
                                        <p:attrNameLst>
                                          <p:attrName>ppt_x</p:attrName>
                                        </p:attrNameLst>
                                      </p:cBhvr>
                                      <p:tavLst>
                                        <p:tav tm="0">
                                          <p:val>
                                            <p:strVal val="#ppt_x"/>
                                          </p:val>
                                        </p:tav>
                                        <p:tav tm="100000">
                                          <p:val>
                                            <p:strVal val="#ppt_x"/>
                                          </p:val>
                                        </p:tav>
                                      </p:tavLst>
                                    </p:anim>
                                    <p:anim calcmode="lin" valueType="num">
                                      <p:cBhvr>
                                        <p:cTn id="9" dur="1000" fill="hold"/>
                                        <p:tgtEl>
                                          <p:spTgt spid="31746"/>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1747">
                                            <p:txEl>
                                              <p:pRg st="0" end="0"/>
                                            </p:txEl>
                                          </p:spTgt>
                                        </p:tgtEl>
                                        <p:attrNameLst>
                                          <p:attrName>style.visibility</p:attrName>
                                        </p:attrNameLst>
                                      </p:cBhvr>
                                      <p:to>
                                        <p:strVal val="visible"/>
                                      </p:to>
                                    </p:set>
                                    <p:animEffect transition="in" filter="fade">
                                      <p:cBhvr>
                                        <p:cTn id="13" dur="1000"/>
                                        <p:tgtEl>
                                          <p:spTgt spid="31747">
                                            <p:txEl>
                                              <p:pRg st="0" end="0"/>
                                            </p:txEl>
                                          </p:spTgt>
                                        </p:tgtEl>
                                      </p:cBhvr>
                                    </p:animEffect>
                                    <p:anim calcmode="lin" valueType="num">
                                      <p:cBhvr>
                                        <p:cTn id="14" dur="1000" fill="hold"/>
                                        <p:tgtEl>
                                          <p:spTgt spid="31747">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1747">
                                            <p:txEl>
                                              <p:pRg st="0" end="0"/>
                                            </p:txEl>
                                          </p:spTgt>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2000"/>
                            </p:stCondLst>
                            <p:childTnLst>
                              <p:par>
                                <p:cTn id="17" presetID="54" presetClass="entr" presetSubtype="0" accel="100000" fill="hold" nodeType="afterEffect">
                                  <p:stCondLst>
                                    <p:cond delay="0"/>
                                  </p:stCondLst>
                                  <p:childTnLst>
                                    <p:set>
                                      <p:cBhvr>
                                        <p:cTn id="18" dur="1" fill="hold">
                                          <p:stCondLst>
                                            <p:cond delay="0"/>
                                          </p:stCondLst>
                                        </p:cTn>
                                        <p:tgtEl>
                                          <p:spTgt spid="31748"/>
                                        </p:tgtEl>
                                        <p:attrNameLst>
                                          <p:attrName>style.visibility</p:attrName>
                                        </p:attrNameLst>
                                      </p:cBhvr>
                                      <p:to>
                                        <p:strVal val="visible"/>
                                      </p:to>
                                    </p:set>
                                    <p:anim calcmode="lin" valueType="num">
                                      <p:cBhvr>
                                        <p:cTn id="19" dur="500" fill="hold"/>
                                        <p:tgtEl>
                                          <p:spTgt spid="31748"/>
                                        </p:tgtEl>
                                        <p:attrNameLst>
                                          <p:attrName>ppt_w</p:attrName>
                                        </p:attrNameLst>
                                      </p:cBhvr>
                                      <p:tavLst>
                                        <p:tav tm="0">
                                          <p:val>
                                            <p:strVal val="#ppt_w*0.05"/>
                                          </p:val>
                                        </p:tav>
                                        <p:tav tm="100000">
                                          <p:val>
                                            <p:strVal val="#ppt_w"/>
                                          </p:val>
                                        </p:tav>
                                      </p:tavLst>
                                    </p:anim>
                                    <p:anim calcmode="lin" valueType="num">
                                      <p:cBhvr>
                                        <p:cTn id="20" dur="500" fill="hold"/>
                                        <p:tgtEl>
                                          <p:spTgt spid="31748"/>
                                        </p:tgtEl>
                                        <p:attrNameLst>
                                          <p:attrName>ppt_h</p:attrName>
                                        </p:attrNameLst>
                                      </p:cBhvr>
                                      <p:tavLst>
                                        <p:tav tm="0">
                                          <p:val>
                                            <p:strVal val="#ppt_h"/>
                                          </p:val>
                                        </p:tav>
                                        <p:tav tm="100000">
                                          <p:val>
                                            <p:strVal val="#ppt_h"/>
                                          </p:val>
                                        </p:tav>
                                      </p:tavLst>
                                    </p:anim>
                                    <p:anim calcmode="lin" valueType="num">
                                      <p:cBhvr>
                                        <p:cTn id="21" dur="500" fill="hold"/>
                                        <p:tgtEl>
                                          <p:spTgt spid="31748"/>
                                        </p:tgtEl>
                                        <p:attrNameLst>
                                          <p:attrName>ppt_x</p:attrName>
                                        </p:attrNameLst>
                                      </p:cBhvr>
                                      <p:tavLst>
                                        <p:tav tm="0">
                                          <p:val>
                                            <p:strVal val="#ppt_x-.2"/>
                                          </p:val>
                                        </p:tav>
                                        <p:tav tm="100000">
                                          <p:val>
                                            <p:strVal val="#ppt_x"/>
                                          </p:val>
                                        </p:tav>
                                      </p:tavLst>
                                    </p:anim>
                                    <p:anim calcmode="lin" valueType="num">
                                      <p:cBhvr>
                                        <p:cTn id="22" dur="500" fill="hold"/>
                                        <p:tgtEl>
                                          <p:spTgt spid="31748"/>
                                        </p:tgtEl>
                                        <p:attrNameLst>
                                          <p:attrName>ppt_y</p:attrName>
                                        </p:attrNameLst>
                                      </p:cBhvr>
                                      <p:tavLst>
                                        <p:tav tm="0">
                                          <p:val>
                                            <p:strVal val="#ppt_y"/>
                                          </p:val>
                                        </p:tav>
                                        <p:tav tm="100000">
                                          <p:val>
                                            <p:strVal val="#ppt_y"/>
                                          </p:val>
                                        </p:tav>
                                      </p:tavLst>
                                    </p:anim>
                                    <p:animEffect transition="in" filter="fade">
                                      <p:cBhvr>
                                        <p:cTn id="23" dur="500"/>
                                        <p:tgtEl>
                                          <p:spTgt spid="31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pic>
        <p:nvPicPr>
          <p:cNvPr id="35846" name="Picture 6" descr="http://im8-tub.yandex.net/i?id=85232638-07"/>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300788" y="333375"/>
            <a:ext cx="2484437" cy="2073275"/>
          </a:xfrm>
          <a:prstGeom prst="rect">
            <a:avLst/>
          </a:prstGeom>
          <a:noFill/>
          <a:extLst>
            <a:ext uri="{909E8E84-426E-40DD-AFC4-6F175D3DCCD1}">
              <a14:hiddenFill xmlns:a14="http://schemas.microsoft.com/office/drawing/2010/main">
                <a:solidFill>
                  <a:srgbClr val="FFFFFF"/>
                </a:solidFill>
              </a14:hiddenFill>
            </a:ext>
          </a:extLst>
        </p:spPr>
      </p:pic>
      <p:pic>
        <p:nvPicPr>
          <p:cNvPr id="35845" name="Picture 5" descr="http://im8-tub.yandex.net/i?id=126509621-15"/>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50825" y="4581525"/>
            <a:ext cx="2555875" cy="1941513"/>
          </a:xfrm>
          <a:prstGeom prst="rect">
            <a:avLst/>
          </a:prstGeom>
          <a:noFill/>
          <a:extLst>
            <a:ext uri="{909E8E84-426E-40DD-AFC4-6F175D3DCCD1}">
              <a14:hiddenFill xmlns:a14="http://schemas.microsoft.com/office/drawing/2010/main">
                <a:solidFill>
                  <a:srgbClr val="FFFFFF"/>
                </a:solidFill>
              </a14:hiddenFill>
            </a:ext>
          </a:extLst>
        </p:spPr>
      </p:pic>
      <p:sp>
        <p:nvSpPr>
          <p:cNvPr id="35842" name="Rectangle 2"/>
          <p:cNvSpPr>
            <a:spLocks noGrp="1" noChangeArrowheads="1"/>
          </p:cNvSpPr>
          <p:nvPr>
            <p:ph type="title"/>
          </p:nvPr>
        </p:nvSpPr>
        <p:spPr>
          <a:xfrm>
            <a:off x="539750" y="1052513"/>
            <a:ext cx="7056438" cy="936625"/>
          </a:xfrm>
        </p:spPr>
        <p:txBody>
          <a:bodyPr/>
          <a:lstStyle/>
          <a:p>
            <a:r>
              <a:rPr lang="ru-RU" sz="2000"/>
              <a:t>К сожалению, многие люди считают, что математика – «сухая» наука и в ней нет ничего интересного; одни цифры да формулы.</a:t>
            </a:r>
            <a:br>
              <a:rPr lang="ru-RU" sz="2000"/>
            </a:br>
            <a:r>
              <a:rPr lang="ru-RU" sz="2000"/>
              <a:t>В решении этой проблемы есть два пути:</a:t>
            </a:r>
            <a:br>
              <a:rPr lang="ru-RU" sz="2000"/>
            </a:br>
            <a:r>
              <a:rPr lang="ru-RU" sz="2000"/>
              <a:t>1) активизация и разнообразие форм деятельности на уроках, и </a:t>
            </a:r>
            <a:br>
              <a:rPr lang="ru-RU" sz="2000"/>
            </a:br>
            <a:r>
              <a:rPr lang="ru-RU" sz="2000"/>
              <a:t>2) кропотливая, разносторонняя внеурочная работа.</a:t>
            </a:r>
            <a:br>
              <a:rPr lang="ru-RU" sz="2000"/>
            </a:br>
            <a:r>
              <a:rPr lang="ru-RU" sz="2000"/>
              <a:t> </a:t>
            </a:r>
            <a:br>
              <a:rPr lang="ru-RU" sz="2000"/>
            </a:br>
            <a:endParaRPr lang="ru-RU" sz="2000"/>
          </a:p>
        </p:txBody>
      </p:sp>
      <p:sp>
        <p:nvSpPr>
          <p:cNvPr id="35843" name="Rectangle 3"/>
          <p:cNvSpPr>
            <a:spLocks noGrp="1" noChangeArrowheads="1"/>
          </p:cNvSpPr>
          <p:nvPr>
            <p:ph type="body" idx="1"/>
          </p:nvPr>
        </p:nvSpPr>
        <p:spPr>
          <a:xfrm>
            <a:off x="395288" y="2332038"/>
            <a:ext cx="8137525" cy="3833812"/>
          </a:xfrm>
        </p:spPr>
        <p:txBody>
          <a:bodyPr/>
          <a:lstStyle/>
          <a:p>
            <a:pPr>
              <a:lnSpc>
                <a:spcPct val="80000"/>
              </a:lnSpc>
              <a:buFontTx/>
              <a:buNone/>
            </a:pPr>
            <a:r>
              <a:rPr lang="ru-RU" sz="2000"/>
              <a:t>         Одной из форм внеурочной работы являются недели математики, которые обладают большим эмоциональным воздействием на участников. И методическое объединение математиков нашей школы очень активно работает над вопросом полноценного и качественного проведения тематических недель, их формы и содержания. Мы столкнулись с тем, что когда из года в год проведение предметных недель идет по одной и той же схеме: оформление газеты, доклады, устные журналы, то это становится неинтересным как детям, так и учителям. Получается мероприятие для «галочки». И методическое объединение математиков нашей школы решило пойти другим путем, нам захотелось праздника! Но сделать праздник можно только всем вместе: учителям, ученикам и даже родителям.</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8" presetClass="entr" presetSubtype="0" accel="100000" fill="hold" grpId="0" nodeType="afterEffect">
                                  <p:stCondLst>
                                    <p:cond delay="0"/>
                                  </p:stCondLst>
                                  <p:childTnLst>
                                    <p:set>
                                      <p:cBhvr>
                                        <p:cTn id="6" dur="1" fill="hold">
                                          <p:stCondLst>
                                            <p:cond delay="0"/>
                                          </p:stCondLst>
                                        </p:cTn>
                                        <p:tgtEl>
                                          <p:spTgt spid="35842"/>
                                        </p:tgtEl>
                                        <p:attrNameLst>
                                          <p:attrName>style.visibility</p:attrName>
                                        </p:attrNameLst>
                                      </p:cBhvr>
                                      <p:to>
                                        <p:strVal val="visible"/>
                                      </p:to>
                                    </p:set>
                                    <p:anim calcmode="lin" valueType="num">
                                      <p:cBhvr>
                                        <p:cTn id="7" dur="500" fill="hold"/>
                                        <p:tgtEl>
                                          <p:spTgt spid="35842"/>
                                        </p:tgtEl>
                                        <p:attrNameLst>
                                          <p:attrName>ppt_w</p:attrName>
                                        </p:attrNameLst>
                                      </p:cBhvr>
                                      <p:tavLst>
                                        <p:tav tm="0">
                                          <p:val>
                                            <p:strVal val="#ppt_w*2.5"/>
                                          </p:val>
                                        </p:tav>
                                        <p:tav tm="100000">
                                          <p:val>
                                            <p:strVal val="#ppt_w"/>
                                          </p:val>
                                        </p:tav>
                                      </p:tavLst>
                                    </p:anim>
                                    <p:anim calcmode="lin" valueType="num">
                                      <p:cBhvr>
                                        <p:cTn id="8" dur="500" fill="hold"/>
                                        <p:tgtEl>
                                          <p:spTgt spid="35842"/>
                                        </p:tgtEl>
                                        <p:attrNameLst>
                                          <p:attrName>ppt_h</p:attrName>
                                        </p:attrNameLst>
                                      </p:cBhvr>
                                      <p:tavLst>
                                        <p:tav tm="0">
                                          <p:val>
                                            <p:strVal val="#ppt_h*0.01"/>
                                          </p:val>
                                        </p:tav>
                                        <p:tav tm="100000">
                                          <p:val>
                                            <p:strVal val="#ppt_h"/>
                                          </p:val>
                                        </p:tav>
                                      </p:tavLst>
                                    </p:anim>
                                    <p:anim calcmode="lin" valueType="num">
                                      <p:cBhvr>
                                        <p:cTn id="9" dur="500" fill="hold"/>
                                        <p:tgtEl>
                                          <p:spTgt spid="35842"/>
                                        </p:tgtEl>
                                        <p:attrNameLst>
                                          <p:attrName>ppt_x</p:attrName>
                                        </p:attrNameLst>
                                      </p:cBhvr>
                                      <p:tavLst>
                                        <p:tav tm="0">
                                          <p:val>
                                            <p:strVal val="#ppt_x"/>
                                          </p:val>
                                        </p:tav>
                                        <p:tav tm="100000">
                                          <p:val>
                                            <p:strVal val="#ppt_x"/>
                                          </p:val>
                                        </p:tav>
                                      </p:tavLst>
                                    </p:anim>
                                    <p:anim calcmode="lin" valueType="num">
                                      <p:cBhvr>
                                        <p:cTn id="10" dur="500" fill="hold"/>
                                        <p:tgtEl>
                                          <p:spTgt spid="35842"/>
                                        </p:tgtEl>
                                        <p:attrNameLst>
                                          <p:attrName>ppt_y</p:attrName>
                                        </p:attrNameLst>
                                      </p:cBhvr>
                                      <p:tavLst>
                                        <p:tav tm="0">
                                          <p:val>
                                            <p:strVal val="#ppt_h+1"/>
                                          </p:val>
                                        </p:tav>
                                        <p:tav tm="100000">
                                          <p:val>
                                            <p:strVal val="#ppt_y"/>
                                          </p:val>
                                        </p:tav>
                                      </p:tavLst>
                                    </p:anim>
                                    <p:animEffect transition="in" filter="fade">
                                      <p:cBhvr>
                                        <p:cTn id="11" dur="500"/>
                                        <p:tgtEl>
                                          <p:spTgt spid="35842"/>
                                        </p:tgtEl>
                                      </p:cBhvr>
                                    </p:animEffect>
                                  </p:childTnLst>
                                </p:cTn>
                              </p:par>
                            </p:childTnLst>
                          </p:cTn>
                        </p:par>
                        <p:par>
                          <p:cTn id="12" fill="hold" nodeType="afterGroup">
                            <p:stCondLst>
                              <p:cond delay="500"/>
                            </p:stCondLst>
                            <p:childTnLst>
                              <p:par>
                                <p:cTn id="13" presetID="26" presetClass="entr" presetSubtype="0" fill="hold" nodeType="afterEffect">
                                  <p:stCondLst>
                                    <p:cond delay="0"/>
                                  </p:stCondLst>
                                  <p:childTnLst>
                                    <p:set>
                                      <p:cBhvr>
                                        <p:cTn id="14" dur="1" fill="hold">
                                          <p:stCondLst>
                                            <p:cond delay="0"/>
                                          </p:stCondLst>
                                        </p:cTn>
                                        <p:tgtEl>
                                          <p:spTgt spid="35846"/>
                                        </p:tgtEl>
                                        <p:attrNameLst>
                                          <p:attrName>style.visibility</p:attrName>
                                        </p:attrNameLst>
                                      </p:cBhvr>
                                      <p:to>
                                        <p:strVal val="visible"/>
                                      </p:to>
                                    </p:set>
                                    <p:animEffect transition="in" filter="wipe(down)">
                                      <p:cBhvr>
                                        <p:cTn id="15" dur="580">
                                          <p:stCondLst>
                                            <p:cond delay="0"/>
                                          </p:stCondLst>
                                        </p:cTn>
                                        <p:tgtEl>
                                          <p:spTgt spid="35846"/>
                                        </p:tgtEl>
                                      </p:cBhvr>
                                    </p:animEffect>
                                    <p:anim calcmode="lin" valueType="num">
                                      <p:cBhvr>
                                        <p:cTn id="16" dur="1822" tmFilter="0,0; 0.14,0.36; 0.43,0.73; 0.71,0.91; 1.0,1.0">
                                          <p:stCondLst>
                                            <p:cond delay="0"/>
                                          </p:stCondLst>
                                        </p:cTn>
                                        <p:tgtEl>
                                          <p:spTgt spid="35846"/>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5846"/>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5846"/>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5846"/>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5846"/>
                                        </p:tgtEl>
                                        <p:attrNameLst>
                                          <p:attrName>ppt_y</p:attrName>
                                        </p:attrNameLst>
                                      </p:cBhvr>
                                      <p:tavLst>
                                        <p:tav tm="0" fmla="#ppt_y-sin(pi*$)/81">
                                          <p:val>
                                            <p:fltVal val="0"/>
                                          </p:val>
                                        </p:tav>
                                        <p:tav tm="100000">
                                          <p:val>
                                            <p:fltVal val="1"/>
                                          </p:val>
                                        </p:tav>
                                      </p:tavLst>
                                    </p:anim>
                                    <p:animScale>
                                      <p:cBhvr>
                                        <p:cTn id="21" dur="26">
                                          <p:stCondLst>
                                            <p:cond delay="650"/>
                                          </p:stCondLst>
                                        </p:cTn>
                                        <p:tgtEl>
                                          <p:spTgt spid="35846"/>
                                        </p:tgtEl>
                                      </p:cBhvr>
                                      <p:to x="100000" y="60000"/>
                                    </p:animScale>
                                    <p:animScale>
                                      <p:cBhvr>
                                        <p:cTn id="22" dur="166" decel="50000">
                                          <p:stCondLst>
                                            <p:cond delay="676"/>
                                          </p:stCondLst>
                                        </p:cTn>
                                        <p:tgtEl>
                                          <p:spTgt spid="35846"/>
                                        </p:tgtEl>
                                      </p:cBhvr>
                                      <p:to x="100000" y="100000"/>
                                    </p:animScale>
                                    <p:animScale>
                                      <p:cBhvr>
                                        <p:cTn id="23" dur="26">
                                          <p:stCondLst>
                                            <p:cond delay="1312"/>
                                          </p:stCondLst>
                                        </p:cTn>
                                        <p:tgtEl>
                                          <p:spTgt spid="35846"/>
                                        </p:tgtEl>
                                      </p:cBhvr>
                                      <p:to x="100000" y="80000"/>
                                    </p:animScale>
                                    <p:animScale>
                                      <p:cBhvr>
                                        <p:cTn id="24" dur="166" decel="50000">
                                          <p:stCondLst>
                                            <p:cond delay="1338"/>
                                          </p:stCondLst>
                                        </p:cTn>
                                        <p:tgtEl>
                                          <p:spTgt spid="35846"/>
                                        </p:tgtEl>
                                      </p:cBhvr>
                                      <p:to x="100000" y="100000"/>
                                    </p:animScale>
                                    <p:animScale>
                                      <p:cBhvr>
                                        <p:cTn id="25" dur="26">
                                          <p:stCondLst>
                                            <p:cond delay="1642"/>
                                          </p:stCondLst>
                                        </p:cTn>
                                        <p:tgtEl>
                                          <p:spTgt spid="35846"/>
                                        </p:tgtEl>
                                      </p:cBhvr>
                                      <p:to x="100000" y="90000"/>
                                    </p:animScale>
                                    <p:animScale>
                                      <p:cBhvr>
                                        <p:cTn id="26" dur="166" decel="50000">
                                          <p:stCondLst>
                                            <p:cond delay="1668"/>
                                          </p:stCondLst>
                                        </p:cTn>
                                        <p:tgtEl>
                                          <p:spTgt spid="35846"/>
                                        </p:tgtEl>
                                      </p:cBhvr>
                                      <p:to x="100000" y="100000"/>
                                    </p:animScale>
                                    <p:animScale>
                                      <p:cBhvr>
                                        <p:cTn id="27" dur="26">
                                          <p:stCondLst>
                                            <p:cond delay="1808"/>
                                          </p:stCondLst>
                                        </p:cTn>
                                        <p:tgtEl>
                                          <p:spTgt spid="35846"/>
                                        </p:tgtEl>
                                      </p:cBhvr>
                                      <p:to x="100000" y="95000"/>
                                    </p:animScale>
                                    <p:animScale>
                                      <p:cBhvr>
                                        <p:cTn id="28" dur="166" decel="50000">
                                          <p:stCondLst>
                                            <p:cond delay="1834"/>
                                          </p:stCondLst>
                                        </p:cTn>
                                        <p:tgtEl>
                                          <p:spTgt spid="35846"/>
                                        </p:tgtEl>
                                      </p:cBhvr>
                                      <p:to x="100000" y="100000"/>
                                    </p:animScale>
                                  </p:childTnLst>
                                </p:cTn>
                              </p:par>
                            </p:childTnLst>
                          </p:cTn>
                        </p:par>
                        <p:par>
                          <p:cTn id="29" fill="hold" nodeType="afterGroup">
                            <p:stCondLst>
                              <p:cond delay="2500"/>
                            </p:stCondLst>
                            <p:childTnLst>
                              <p:par>
                                <p:cTn id="30" presetID="17" presetClass="entr" presetSubtype="10" fill="hold" grpId="0" nodeType="afterEffect">
                                  <p:stCondLst>
                                    <p:cond delay="0"/>
                                  </p:stCondLst>
                                  <p:childTnLst>
                                    <p:set>
                                      <p:cBhvr>
                                        <p:cTn id="31" dur="1" fill="hold">
                                          <p:stCondLst>
                                            <p:cond delay="0"/>
                                          </p:stCondLst>
                                        </p:cTn>
                                        <p:tgtEl>
                                          <p:spTgt spid="35843">
                                            <p:txEl>
                                              <p:pRg st="0" end="0"/>
                                            </p:txEl>
                                          </p:spTgt>
                                        </p:tgtEl>
                                        <p:attrNameLst>
                                          <p:attrName>style.visibility</p:attrName>
                                        </p:attrNameLst>
                                      </p:cBhvr>
                                      <p:to>
                                        <p:strVal val="visible"/>
                                      </p:to>
                                    </p:set>
                                    <p:anim calcmode="lin" valueType="num">
                                      <p:cBhvr>
                                        <p:cTn id="32" dur="500" fill="hold"/>
                                        <p:tgtEl>
                                          <p:spTgt spid="35843">
                                            <p:txEl>
                                              <p:pRg st="0" end="0"/>
                                            </p:txEl>
                                          </p:spTgt>
                                        </p:tgtEl>
                                        <p:attrNameLst>
                                          <p:attrName>ppt_w</p:attrName>
                                        </p:attrNameLst>
                                      </p:cBhvr>
                                      <p:tavLst>
                                        <p:tav tm="0">
                                          <p:val>
                                            <p:fltVal val="0"/>
                                          </p:val>
                                        </p:tav>
                                        <p:tav tm="100000">
                                          <p:val>
                                            <p:strVal val="#ppt_w"/>
                                          </p:val>
                                        </p:tav>
                                      </p:tavLst>
                                    </p:anim>
                                    <p:anim calcmode="lin" valueType="num">
                                      <p:cBhvr>
                                        <p:cTn id="33" dur="500" fill="hold"/>
                                        <p:tgtEl>
                                          <p:spTgt spid="35843">
                                            <p:txEl>
                                              <p:pRg st="0" end="0"/>
                                            </p:txEl>
                                          </p:spTgt>
                                        </p:tgtEl>
                                        <p:attrNameLst>
                                          <p:attrName>ppt_h</p:attrName>
                                        </p:attrNameLst>
                                      </p:cBhvr>
                                      <p:tavLst>
                                        <p:tav tm="0">
                                          <p:val>
                                            <p:strVal val="#ppt_h"/>
                                          </p:val>
                                        </p:tav>
                                        <p:tav tm="100000">
                                          <p:val>
                                            <p:strVal val="#ppt_h"/>
                                          </p:val>
                                        </p:tav>
                                      </p:tavLst>
                                    </p:anim>
                                  </p:childTnLst>
                                </p:cTn>
                              </p:par>
                            </p:childTnLst>
                          </p:cTn>
                        </p:par>
                        <p:par>
                          <p:cTn id="34" fill="hold" nodeType="afterGroup">
                            <p:stCondLst>
                              <p:cond delay="3000"/>
                            </p:stCondLst>
                            <p:childTnLst>
                              <p:par>
                                <p:cTn id="35" presetID="42" presetClass="entr" presetSubtype="0" fill="hold" nodeType="afterEffect">
                                  <p:stCondLst>
                                    <p:cond delay="0"/>
                                  </p:stCondLst>
                                  <p:childTnLst>
                                    <p:set>
                                      <p:cBhvr>
                                        <p:cTn id="36" dur="1" fill="hold">
                                          <p:stCondLst>
                                            <p:cond delay="0"/>
                                          </p:stCondLst>
                                        </p:cTn>
                                        <p:tgtEl>
                                          <p:spTgt spid="35845"/>
                                        </p:tgtEl>
                                        <p:attrNameLst>
                                          <p:attrName>style.visibility</p:attrName>
                                        </p:attrNameLst>
                                      </p:cBhvr>
                                      <p:to>
                                        <p:strVal val="visible"/>
                                      </p:to>
                                    </p:set>
                                    <p:animEffect transition="in" filter="fade">
                                      <p:cBhvr>
                                        <p:cTn id="37" dur="1000"/>
                                        <p:tgtEl>
                                          <p:spTgt spid="35845"/>
                                        </p:tgtEl>
                                      </p:cBhvr>
                                    </p:animEffect>
                                    <p:anim calcmode="lin" valueType="num">
                                      <p:cBhvr>
                                        <p:cTn id="38" dur="1000" fill="hold"/>
                                        <p:tgtEl>
                                          <p:spTgt spid="35845"/>
                                        </p:tgtEl>
                                        <p:attrNameLst>
                                          <p:attrName>ppt_x</p:attrName>
                                        </p:attrNameLst>
                                      </p:cBhvr>
                                      <p:tavLst>
                                        <p:tav tm="0">
                                          <p:val>
                                            <p:strVal val="#ppt_x"/>
                                          </p:val>
                                        </p:tav>
                                        <p:tav tm="100000">
                                          <p:val>
                                            <p:strVal val="#ppt_x"/>
                                          </p:val>
                                        </p:tav>
                                      </p:tavLst>
                                    </p:anim>
                                    <p:anim calcmode="lin" valueType="num">
                                      <p:cBhvr>
                                        <p:cTn id="39" dur="1000" fill="hold"/>
                                        <p:tgtEl>
                                          <p:spTgt spid="358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P spid="3584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39750" y="2997200"/>
            <a:ext cx="8002588" cy="436563"/>
          </a:xfrm>
        </p:spPr>
        <p:txBody>
          <a:bodyPr/>
          <a:lstStyle/>
          <a:p>
            <a:r>
              <a:rPr lang="ru-RU" sz="2400" b="1">
                <a:solidFill>
                  <a:srgbClr val="CC0000"/>
                </a:solidFill>
              </a:rPr>
              <a:t>С чего мы начали? При планировании предметной недели выбрали основную тему, идею, вокруг которой строится дальнейшая работа, продумали оформление и мероприятия. Мы стараемся учитывать разную математическую подготовку учащихся, так как основная задача предметной недели – привлечь и заинтересовать каждого ученика. Любой ученик должен найти себе дело по силам и интересам.</a:t>
            </a:r>
            <a:br>
              <a:rPr lang="ru-RU" sz="2400" b="1">
                <a:solidFill>
                  <a:srgbClr val="CC0000"/>
                </a:solidFill>
              </a:rPr>
            </a:br>
            <a:r>
              <a:rPr lang="ru-RU" sz="2400" b="1">
                <a:solidFill>
                  <a:srgbClr val="CC0000"/>
                </a:solidFill>
              </a:rPr>
              <a:t>Несколько лет мы проводили тематические недели математики, подготовка к которым идет по следующим направлениям:</a:t>
            </a:r>
            <a:br>
              <a:rPr lang="ru-RU" sz="2400" b="1">
                <a:solidFill>
                  <a:srgbClr val="CC0000"/>
                </a:solidFill>
              </a:rPr>
            </a:br>
            <a:r>
              <a:rPr lang="ru-RU" sz="2400" b="1">
                <a:solidFill>
                  <a:srgbClr val="CC0000"/>
                </a:solidFill>
              </a:rPr>
              <a:t>1)      Оформление недели: газеты, доклады, рефераты, творческие работы;</a:t>
            </a:r>
            <a:br>
              <a:rPr lang="ru-RU" sz="2400" b="1">
                <a:solidFill>
                  <a:srgbClr val="CC0000"/>
                </a:solidFill>
              </a:rPr>
            </a:br>
            <a:r>
              <a:rPr lang="ru-RU" sz="2400" b="1">
                <a:solidFill>
                  <a:srgbClr val="CC0000"/>
                </a:solidFill>
              </a:rPr>
              <a:t>2)      Мероприятия для каждой параллели;</a:t>
            </a:r>
            <a:br>
              <a:rPr lang="ru-RU" sz="2400" b="1">
                <a:solidFill>
                  <a:srgbClr val="CC0000"/>
                </a:solidFill>
              </a:rPr>
            </a:br>
            <a:r>
              <a:rPr lang="ru-RU" sz="2400" b="1">
                <a:solidFill>
                  <a:srgbClr val="CC0000"/>
                </a:solidFill>
              </a:rPr>
              <a:t>3)      Общешкольные дела.</a:t>
            </a:r>
          </a:p>
        </p:txBody>
      </p:sp>
      <p:sp>
        <p:nvSpPr>
          <p:cNvPr id="36867" name="Rectangle 3"/>
          <p:cNvSpPr>
            <a:spLocks noGrp="1" noChangeArrowheads="1"/>
          </p:cNvSpPr>
          <p:nvPr>
            <p:ph type="body" idx="1"/>
          </p:nvPr>
        </p:nvSpPr>
        <p:spPr>
          <a:xfrm>
            <a:off x="457200" y="3500438"/>
            <a:ext cx="8229600" cy="2625725"/>
          </a:xfrm>
        </p:spPr>
        <p:txBody>
          <a:bodyPr/>
          <a:lstStyle/>
          <a:p>
            <a:endParaRPr lang="ru-RU"/>
          </a:p>
          <a:p>
            <a:endParaRPr lang="ru-RU"/>
          </a:p>
          <a:p>
            <a:pPr>
              <a:buFontTx/>
              <a:buNone/>
            </a:pPr>
            <a:r>
              <a:rPr lang="ru-RU"/>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36866"/>
                                        </p:tgtEl>
                                        <p:attrNameLst>
                                          <p:attrName>style.visibility</p:attrName>
                                        </p:attrNameLst>
                                      </p:cBhvr>
                                      <p:to>
                                        <p:strVal val="visible"/>
                                      </p:to>
                                    </p:set>
                                    <p:anim calcmode="lin" valueType="num">
                                      <p:cBhvr>
                                        <p:cTn id="7" dur="500" fill="hold"/>
                                        <p:tgtEl>
                                          <p:spTgt spid="36866"/>
                                        </p:tgtEl>
                                        <p:attrNameLst>
                                          <p:attrName>ppt_w</p:attrName>
                                        </p:attrNameLst>
                                      </p:cBhvr>
                                      <p:tavLst>
                                        <p:tav tm="0">
                                          <p:val>
                                            <p:fltVal val="0"/>
                                          </p:val>
                                        </p:tav>
                                        <p:tav tm="100000">
                                          <p:val>
                                            <p:strVal val="#ppt_w"/>
                                          </p:val>
                                        </p:tav>
                                      </p:tavLst>
                                    </p:anim>
                                    <p:anim calcmode="lin" valueType="num">
                                      <p:cBhvr>
                                        <p:cTn id="8" dur="500" fill="hold"/>
                                        <p:tgtEl>
                                          <p:spTgt spid="36866"/>
                                        </p:tgtEl>
                                        <p:attrNameLst>
                                          <p:attrName>ppt_h</p:attrName>
                                        </p:attrNameLst>
                                      </p:cBhvr>
                                      <p:tavLst>
                                        <p:tav tm="0">
                                          <p:val>
                                            <p:fltVal val="0"/>
                                          </p:val>
                                        </p:tav>
                                        <p:tav tm="100000">
                                          <p:val>
                                            <p:strVal val="#ppt_h"/>
                                          </p:val>
                                        </p:tav>
                                      </p:tavLst>
                                    </p:anim>
                                    <p:anim calcmode="lin" valueType="num">
                                      <p:cBhvr>
                                        <p:cTn id="9" dur="500" fill="hold"/>
                                        <p:tgtEl>
                                          <p:spTgt spid="36866"/>
                                        </p:tgtEl>
                                        <p:attrNameLst>
                                          <p:attrName>style.rotation</p:attrName>
                                        </p:attrNameLst>
                                      </p:cBhvr>
                                      <p:tavLst>
                                        <p:tav tm="0">
                                          <p:val>
                                            <p:fltVal val="360"/>
                                          </p:val>
                                        </p:tav>
                                        <p:tav tm="100000">
                                          <p:val>
                                            <p:fltVal val="0"/>
                                          </p:val>
                                        </p:tav>
                                      </p:tavLst>
                                    </p:anim>
                                    <p:animEffect transition="in" filter="fade">
                                      <p:cBhvr>
                                        <p:cTn id="10" dur="5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descr="http://burbash.edusite.ru/images/p1_11.jpg"/>
          <p:cNvPicPr>
            <a:picLocks noChangeAspect="1" noChangeArrowheads="1"/>
          </p:cNvPicPr>
          <p:nvPr/>
        </p:nvPicPr>
        <p:blipFill>
          <a:blip r:embed="rId2" r:link="rId3">
            <a:lum bright="42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8370" name="Rectangle 2"/>
          <p:cNvSpPr>
            <a:spLocks noGrp="1" noChangeArrowheads="1"/>
          </p:cNvSpPr>
          <p:nvPr>
            <p:ph type="title"/>
          </p:nvPr>
        </p:nvSpPr>
        <p:spPr>
          <a:xfrm>
            <a:off x="1835150" y="2349500"/>
            <a:ext cx="6934200" cy="1143000"/>
          </a:xfrm>
        </p:spPr>
        <p:txBody>
          <a:bodyPr/>
          <a:lstStyle/>
          <a:p>
            <a:r>
              <a:rPr lang="ru-RU" sz="2000" b="1">
                <a:solidFill>
                  <a:srgbClr val="40027E"/>
                </a:solidFill>
              </a:rPr>
              <a:t>Оформление школы, выпуск газет, рефератов и творческих работ уже вовлекают в работу почти всех. Учащиеся подбирают материалы, советуются. Идет дружная, активная работа и учителей, и учеников. Подбирая материалы, ребята многое узнают из истории математики, открывают для себя интересные и таинственные факты. Их предварительная подготовка помогает во многом затем при проведении мероприятий. Также подготовительная работа – это кладезь всевозможных наглядных пособий, сделанных руками детей, которые затем продуктивно могут использоваться в учебном процессе.</a:t>
            </a:r>
            <a:br>
              <a:rPr lang="ru-RU" sz="2000" b="1">
                <a:solidFill>
                  <a:srgbClr val="40027E"/>
                </a:solidFill>
              </a:rPr>
            </a:br>
            <a:endParaRPr lang="ru-RU" sz="2000" b="1">
              <a:solidFill>
                <a:srgbClr val="40027E"/>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wheel(4)">
                                      <p:cBhvr>
                                        <p:cTn id="7" dur="20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631</TotalTime>
  <Words>1692</Words>
  <Application>Microsoft Office PowerPoint</Application>
  <PresentationFormat>Экран (4:3)</PresentationFormat>
  <Paragraphs>140</Paragraphs>
  <Slides>31</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31</vt:i4>
      </vt:variant>
    </vt:vector>
  </HeadingPairs>
  <TitlesOfParts>
    <vt:vector size="35" baseType="lpstr">
      <vt:lpstr>Arial</vt:lpstr>
      <vt:lpstr>Verdana</vt:lpstr>
      <vt:lpstr>Times New Roman</vt:lpstr>
      <vt:lpstr>Оформление по умолчанию</vt:lpstr>
      <vt:lpstr>Презентация PowerPoint</vt:lpstr>
      <vt:lpstr>         Математика владеет не только истиной, но и высшей красотой -красотой отточенной и строгой, возвышенно чистой и стремящейся к подлинному  совершенству, которое свойственно лишь величайшим образцам искусства.                                  Бертран Рассел </vt:lpstr>
      <vt:lpstr>Немного о нашей школе:</vt:lpstr>
      <vt:lpstr>Мы отлично проводим время и занятия в нашей школе!</vt:lpstr>
      <vt:lpstr>Эта неделя в нашей школе  объявлена неделей математики!</vt:lpstr>
      <vt:lpstr>Проведение Недели математики преследует несколько целей:</vt:lpstr>
      <vt:lpstr>К сожалению, многие люди считают, что математика – «сухая» наука и в ней нет ничего интересного; одни цифры да формулы. В решении этой проблемы есть два пути: 1) активизация и разнообразие форм деятельности на уроках, и  2) кропотливая, разносторонняя внеурочная работа.   </vt:lpstr>
      <vt:lpstr>С чего мы начали? При планировании предметной недели выбрали основную тему, идею, вокруг которой строится дальнейшая работа, продумали оформление и мероприятия. Мы стараемся учитывать разную математическую подготовку учащихся, так как основная задача предметной недели – привлечь и заинтересовать каждого ученика. Любой ученик должен найти себе дело по силам и интересам. Несколько лет мы проводили тематические недели математики, подготовка к которым идет по следующим направлениям: 1)      Оформление недели: газеты, доклады, рефераты, творческие работы; 2)      Мероприятия для каждой параллели; 3)      Общешкольные дела.</vt:lpstr>
      <vt:lpstr>Оформление школы, выпуск газет, рефератов и творческих работ уже вовлекают в работу почти всех. Учащиеся подбирают материалы, советуются. Идет дружная, активная работа и учителей, и учеников. Подбирая материалы, ребята многое узнают из истории математики, открывают для себя интересные и таинственные факты. Их предварительная подготовка помогает во многом затем при проведении мероприятий. Также подготовительная работа – это кладезь всевозможных наглядных пособий, сделанных руками детей, которые затем продуктивно могут использоваться в учебном процессе. </vt:lpstr>
      <vt:lpstr>Возникновение интереса к математике у значительного большинства школьников зависит от того, насколько умело будет построена учебная и внеклассная работа. Одним из важных видов внеклассной работы является проведение предметных недель. Такое мероприятие предполагает большую подготовительную  работу, во время которой учителя и их питомцы  получают возможность для сотрудничества, для общения, не связанного рамками программы и не ограниченного времени урока. Но это только «одна сторона медали». «Вторая» - в том, что дети получают возможность познакомиться  с другой математикой: более интересной и живой. Ведь материал для мероприятий, в большинстве своём, отбирается занимательного и исторического характера. Если умело спланировать предметную неделю, постараться задействовать все параллели с 5 по 11 класс, подготовить и провести мероприятия на должном уровне – можно быть уверенным, что кто-то из ребят посмотрит на математику другими глазами. </vt:lpstr>
      <vt:lpstr>Предмет математики настолько серьёзен, что полезно не упускать случаев делать его немного занимательным”.             Б. Паскаль </vt:lpstr>
      <vt:lpstr>Всегда помни!</vt:lpstr>
      <vt:lpstr>В рамках «недели» обязательно проходит выставка поделок, творческих и графических работ. Даже самый слабый ученик с удовольствием принимает участие в подготовке к неделе математики, так как для каждого есть дело по душе.   </vt:lpstr>
      <vt:lpstr>Увеличение умственной нагрузки на уроках математики заставляет задуматься над тем, как поддержать у учащихся интерес к изучаемому предмету. Ведь не секрет, что многие дети пасуют перед трудностями, а иногда и не хотят  приложить определённых усилий для приобретения знаний. Опытные педагоги постоянно ведут поиски новых эффективных методов обучения, которые активизировали бы мысль школьников, стимулировали бы их к самостоятельному приобретению знаний. Но, в первую очередь, детей надо заинтересовать предметом.  </vt:lpstr>
      <vt:lpstr>Принципы нашей работы - Я хочу, чтобы школа для моих учеников стала родным домом,  хочу чтобы меня любили, поэтому буду жить по принципу: относись к детям так, как бы хотела, чтобы они относились к тебе. - Я не всезнайка, поэтому я и не буду  им казаться. - Я так мало знаю о сложных лабиринтах детства, поэтому я позволю детям учить себя.                  - Я - человек и склонна ошибаться, поэтому я буду, терпелива к ошибкам детей. - Я постараюсь прививать детям чувство справедливости, терпимости, упорства, и я постараюсь научить их ненавидеть ложь и любить правду. - Я чувствую страх, когда беззащитна, поэтому я буду прикасаться к внутреннему миру беззащитного ребенка с добротой, лаской и нежностью. </vt:lpstr>
      <vt:lpstr>И чтобы все у нас получилось,  не забудем: - входить в класс с улыбкой; - при встрече заглянуть каждому в глаза, узнать его настроение и поддержать, если ему плохо; - быть всегда выдержанной, терпеливой, уравновешенной, внимательной; - постараюсь вселять в ребёнка веру в себя; - радоваться маленьким успехам своих учеников, сопереживать их неудачам; - жить с детьми, радоваться и огорчаться вместе с ними, увлекаться и удивляться, шутить и наставлять: быть справедливыми, упорными, правдивым; - нести детям добрую энергию. </vt:lpstr>
      <vt:lpstr>Проведение предметных недель в нашей школе стало традицией</vt:lpstr>
      <vt:lpstr>Мы помним и уважаем великих математиков, берем с них пример. Это:</vt:lpstr>
      <vt:lpstr>Пифагор</vt:lpstr>
      <vt:lpstr>Виет</vt:lpstr>
      <vt:lpstr>Теорема Виета   По праву достойно в стихах быть воспета О свойствах корней теорема Виета. Что лучше, скажи, постоянства такого: Умножишь ты корни—и дробь уж готова: В числителе с,  в знаменателе а, А сумма корней тоже дроби равна. Хоть с минусом дробь—это что за беда- В числителе в, в знаменателе а. </vt:lpstr>
      <vt:lpstr> Эйлер</vt:lpstr>
      <vt:lpstr>Рене Декарт (1596-1659)</vt:lpstr>
      <vt:lpstr>Чтобы достичь нашей цели можно использовать:</vt:lpstr>
      <vt:lpstr>2. Математические загадки.</vt:lpstr>
      <vt:lpstr>3. Вопросники</vt:lpstr>
      <vt:lpstr>4. Задачи</vt:lpstr>
      <vt:lpstr>Советы от умных людей:</vt:lpstr>
      <vt:lpstr>Продолжение цитат:</vt:lpstr>
      <vt:lpstr>Гимн  математики  Чтоб водить корабли , Чтобы в небо взлететь , Надо многое знать , И при этом ,  и при этом , Вы заметьте-ка , Очень важная наука Ма-те-ма-ти-ка!   Почему корабли  Не садятся на мель , А по курсу идут Сквозь туман и метель ? Потому что,  потому что, Вы заметьте-ка , Капитанам помогает Ма-те-ма-ти-ка!   </vt:lpstr>
      <vt:lpstr>Спасибо за внимание! </vt:lpstr>
    </vt:vector>
  </TitlesOfParts>
  <Company>MoBIL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Неделя математики</dc:title>
  <dc:creator>лилия</dc:creator>
  <cp:lastModifiedBy>Фоат</cp:lastModifiedBy>
  <cp:revision>13</cp:revision>
  <dcterms:created xsi:type="dcterms:W3CDTF">2011-02-02T22:51:22Z</dcterms:created>
  <dcterms:modified xsi:type="dcterms:W3CDTF">2011-12-28T09:02:00Z</dcterms:modified>
</cp:coreProperties>
</file>